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sldIdLst>
    <p:sldId id="429" r:id="rId2"/>
    <p:sldId id="256" r:id="rId3"/>
    <p:sldId id="434" r:id="rId4"/>
    <p:sldId id="435" r:id="rId5"/>
    <p:sldId id="440" r:id="rId6"/>
    <p:sldId id="441" r:id="rId7"/>
    <p:sldId id="442" r:id="rId8"/>
    <p:sldId id="443" r:id="rId9"/>
    <p:sldId id="444" r:id="rId10"/>
    <p:sldId id="445" r:id="rId11"/>
    <p:sldId id="446" r:id="rId12"/>
    <p:sldId id="447" r:id="rId13"/>
    <p:sldId id="448" r:id="rId14"/>
    <p:sldId id="449" r:id="rId15"/>
    <p:sldId id="450" r:id="rId16"/>
    <p:sldId id="432" r:id="rId17"/>
    <p:sldId id="430" r:id="rId18"/>
    <p:sldId id="436" r:id="rId19"/>
    <p:sldId id="437" r:id="rId20"/>
    <p:sldId id="438" r:id="rId21"/>
    <p:sldId id="439" r:id="rId22"/>
    <p:sldId id="451" r:id="rId23"/>
    <p:sldId id="461" r:id="rId24"/>
    <p:sldId id="462" r:id="rId25"/>
    <p:sldId id="463" r:id="rId26"/>
    <p:sldId id="464" r:id="rId27"/>
    <p:sldId id="466" r:id="rId28"/>
    <p:sldId id="465" r:id="rId29"/>
    <p:sldId id="467" r:id="rId30"/>
    <p:sldId id="468" r:id="rId31"/>
    <p:sldId id="452" r:id="rId32"/>
    <p:sldId id="453" r:id="rId33"/>
    <p:sldId id="454" r:id="rId34"/>
    <p:sldId id="455" r:id="rId35"/>
    <p:sldId id="456" r:id="rId36"/>
    <p:sldId id="457" r:id="rId37"/>
    <p:sldId id="458" r:id="rId38"/>
    <p:sldId id="459" r:id="rId39"/>
    <p:sldId id="460" r:id="rId40"/>
    <p:sldId id="471" r:id="rId41"/>
    <p:sldId id="472" r:id="rId42"/>
    <p:sldId id="473" r:id="rId43"/>
    <p:sldId id="474" r:id="rId44"/>
    <p:sldId id="476" r:id="rId45"/>
    <p:sldId id="475" r:id="rId46"/>
    <p:sldId id="477" r:id="rId47"/>
    <p:sldId id="478" r:id="rId48"/>
    <p:sldId id="479" r:id="rId49"/>
    <p:sldId id="481" r:id="rId50"/>
    <p:sldId id="482" r:id="rId51"/>
    <p:sldId id="483" r:id="rId52"/>
    <p:sldId id="484" r:id="rId53"/>
    <p:sldId id="485" r:id="rId54"/>
    <p:sldId id="469" r:id="rId55"/>
    <p:sldId id="470" r:id="rId56"/>
    <p:sldId id="480" r:id="rId57"/>
    <p:sldId id="488" r:id="rId58"/>
    <p:sldId id="494" r:id="rId59"/>
    <p:sldId id="492" r:id="rId60"/>
    <p:sldId id="495" r:id="rId61"/>
    <p:sldId id="493" r:id="rId62"/>
    <p:sldId id="486" r:id="rId63"/>
    <p:sldId id="487" r:id="rId64"/>
    <p:sldId id="489" r:id="rId65"/>
    <p:sldId id="490" r:id="rId66"/>
    <p:sldId id="491" r:id="rId67"/>
    <p:sldId id="496" r:id="rId68"/>
    <p:sldId id="502" r:id="rId69"/>
    <p:sldId id="503" r:id="rId70"/>
    <p:sldId id="504" r:id="rId71"/>
    <p:sldId id="556" r:id="rId72"/>
    <p:sldId id="497" r:id="rId73"/>
    <p:sldId id="498" r:id="rId74"/>
    <p:sldId id="499" r:id="rId75"/>
    <p:sldId id="500" r:id="rId76"/>
    <p:sldId id="501" r:id="rId77"/>
    <p:sldId id="508" r:id="rId78"/>
    <p:sldId id="520" r:id="rId79"/>
    <p:sldId id="521" r:id="rId80"/>
    <p:sldId id="522" r:id="rId81"/>
    <p:sldId id="523" r:id="rId82"/>
    <p:sldId id="524" r:id="rId83"/>
    <p:sldId id="526" r:id="rId84"/>
    <p:sldId id="506" r:id="rId85"/>
    <p:sldId id="507" r:id="rId86"/>
    <p:sldId id="509" r:id="rId87"/>
    <p:sldId id="510" r:id="rId88"/>
    <p:sldId id="511" r:id="rId89"/>
    <p:sldId id="512" r:id="rId90"/>
    <p:sldId id="513" r:id="rId91"/>
    <p:sldId id="514" r:id="rId92"/>
    <p:sldId id="515" r:id="rId93"/>
    <p:sldId id="516" r:id="rId94"/>
    <p:sldId id="517" r:id="rId95"/>
    <p:sldId id="518" r:id="rId96"/>
    <p:sldId id="519" r:id="rId97"/>
    <p:sldId id="525" r:id="rId98"/>
    <p:sldId id="535" r:id="rId99"/>
    <p:sldId id="536" r:id="rId100"/>
    <p:sldId id="537" r:id="rId101"/>
    <p:sldId id="538" r:id="rId102"/>
    <p:sldId id="527" r:id="rId103"/>
    <p:sldId id="528" r:id="rId104"/>
    <p:sldId id="529" r:id="rId105"/>
    <p:sldId id="531" r:id="rId106"/>
    <p:sldId id="532" r:id="rId107"/>
    <p:sldId id="533" r:id="rId108"/>
    <p:sldId id="534" r:id="rId109"/>
    <p:sldId id="530" r:id="rId110"/>
    <p:sldId id="539" r:id="rId111"/>
    <p:sldId id="548" r:id="rId112"/>
    <p:sldId id="549" r:id="rId113"/>
    <p:sldId id="550" r:id="rId114"/>
    <p:sldId id="551" r:id="rId115"/>
    <p:sldId id="552" r:id="rId116"/>
    <p:sldId id="553" r:id="rId117"/>
    <p:sldId id="554" r:id="rId118"/>
    <p:sldId id="555" r:id="rId119"/>
    <p:sldId id="540" r:id="rId120"/>
    <p:sldId id="541" r:id="rId121"/>
    <p:sldId id="542" r:id="rId122"/>
    <p:sldId id="543" r:id="rId123"/>
    <p:sldId id="544" r:id="rId124"/>
    <p:sldId id="545" r:id="rId125"/>
    <p:sldId id="546" r:id="rId126"/>
    <p:sldId id="547" r:id="rId127"/>
    <p:sldId id="433" r:id="rId128"/>
    <p:sldId id="557" r:id="rId129"/>
  </p:sldIdLst>
  <p:sldSz cx="12192000" cy="6858000"/>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0000"/>
    <a:srgbClr val="00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24" autoAdjust="0"/>
    <p:restoredTop sz="94660"/>
  </p:normalViewPr>
  <p:slideViewPr>
    <p:cSldViewPr>
      <p:cViewPr varScale="1">
        <p:scale>
          <a:sx n="69" d="100"/>
          <a:sy n="69" d="100"/>
        </p:scale>
        <p:origin x="174" y="54"/>
      </p:cViewPr>
      <p:guideLst>
        <p:guide orient="horz" pos="2160"/>
        <p:guide pos="3840"/>
      </p:guideLst>
    </p:cSldViewPr>
  </p:slid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tableStyles" Target="tableStyle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slide" Target="slides/slide117.xml"/><Relationship Id="rId126" Type="http://schemas.openxmlformats.org/officeDocument/2006/relationships/slide" Target="slides/slide125.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slide" Target="slides/slide115.xml"/><Relationship Id="rId124" Type="http://schemas.openxmlformats.org/officeDocument/2006/relationships/slide" Target="slides/slide123.xml"/><Relationship Id="rId129" Type="http://schemas.openxmlformats.org/officeDocument/2006/relationships/slide" Target="slides/slide12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3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slide" Target="slides/slide113.xml"/><Relationship Id="rId119" Type="http://schemas.openxmlformats.org/officeDocument/2006/relationships/slide" Target="slides/slide118.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3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TextBox 3"/>
          <p:cNvSpPr txBox="1"/>
          <p:nvPr userDrawn="1"/>
        </p:nvSpPr>
        <p:spPr>
          <a:xfrm>
            <a:off x="11506200" y="6550025"/>
            <a:ext cx="685800" cy="307975"/>
          </a:xfrm>
          <a:prstGeom prst="rect">
            <a:avLst/>
          </a:prstGeom>
          <a:noFill/>
        </p:spPr>
        <p:txBody>
          <a:bodyPr>
            <a:spAutoFit/>
          </a:bodyPr>
          <a:lstStyle/>
          <a:p>
            <a:pPr fontAlgn="auto">
              <a:spcBef>
                <a:spcPts val="0"/>
              </a:spcBef>
              <a:spcAft>
                <a:spcPts val="0"/>
              </a:spcAft>
              <a:defRPr/>
            </a:pPr>
            <a:fld id="{44C36F26-18B9-4CE2-BCB0-BE7004EE1478}" type="slidenum">
              <a:rPr lang="en-US" sz="1400" b="1">
                <a:solidFill>
                  <a:schemeClr val="bg1"/>
                </a:solidFill>
                <a:latin typeface="+mn-lt"/>
                <a:cs typeface="+mn-cs"/>
              </a:rPr>
              <a:pPr fontAlgn="auto">
                <a:spcBef>
                  <a:spcPts val="0"/>
                </a:spcBef>
                <a:spcAft>
                  <a:spcPts val="0"/>
                </a:spcAft>
                <a:defRPr/>
              </a:pPr>
              <a:t>‹#›</a:t>
            </a:fld>
            <a:endParaRPr lang="en-US" sz="1400" b="1" dirty="0">
              <a:solidFill>
                <a:schemeClr val="bg1"/>
              </a:solidFill>
              <a:latin typeface="+mn-lt"/>
              <a:cs typeface="+mn-cs"/>
            </a:endParaRPr>
          </a:p>
        </p:txBody>
      </p:sp>
      <p:sp>
        <p:nvSpPr>
          <p:cNvPr id="2" name="Title 1"/>
          <p:cNvSpPr>
            <a:spLocks noGrp="1"/>
          </p:cNvSpPr>
          <p:nvPr>
            <p:ph type="ctrTitle"/>
          </p:nvPr>
        </p:nvSpPr>
        <p:spPr>
          <a:xfrm>
            <a:off x="914400" y="2130426"/>
            <a:ext cx="10363200" cy="1470025"/>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Subtitle 2"/>
          <p:cNvSpPr>
            <a:spLocks noGrp="1"/>
          </p:cNvSpPr>
          <p:nvPr>
            <p:ph type="subTitle" idx="1"/>
          </p:nvPr>
        </p:nvSpPr>
        <p:spPr>
          <a:xfrm>
            <a:off x="1828800" y="3886200"/>
            <a:ext cx="8534400" cy="1752600"/>
          </a:xfrm>
          <a:prstGeom prst="rect">
            <a:avLst/>
          </a:prstGeom>
        </p:spPr>
        <p:txBody>
          <a:bodyPr/>
          <a:lstStyle>
            <a:lvl1pPr marL="0" indent="0" algn="ctr">
              <a:buNone/>
              <a:defRPr>
                <a:latin typeface="Calibri" panose="020F0502020204030204"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09600" y="1600201"/>
            <a:ext cx="10972800" cy="4525963"/>
          </a:xfrm>
          <a:prstGeom prst="rect">
            <a:avLst/>
          </a:prstGeo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a:prstGeom prst="rect">
            <a:avLst/>
          </a:prstGeom>
        </p:spPr>
        <p:txBody>
          <a:bodyPr vert="eaVert"/>
          <a:lstStyle>
            <a:lvl1pPr>
              <a:defRPr>
                <a:latin typeface="Calibri" panose="020F0502020204030204" pitchFamily="34" charset="0"/>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609600" y="274639"/>
            <a:ext cx="8026400" cy="5851525"/>
          </a:xfrm>
          <a:prstGeom prst="rect">
            <a:avLst/>
          </a:prstGeo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cSld name="Title and Text">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09600" y="3200400"/>
            <a:ext cx="10972800" cy="2925764"/>
          </a:xfrm>
          <a:prstGeom prst="rect">
            <a:avLst/>
          </a:prstGeom>
        </p:spPr>
        <p:txBody>
          <a:bodyPr/>
          <a:lstStyle>
            <a:lvl1pPr>
              <a:buNone/>
              <a:defRPr sz="2400" baseline="0">
                <a:latin typeface="Arial" pitchFamily="34" charset="0"/>
              </a:defRPr>
            </a:lvl1pPr>
            <a:lvl2pPr marL="742950" indent="-285750" algn="r">
              <a:buNone/>
              <a:tabLst/>
              <a:defRPr sz="1600">
                <a:latin typeface="Arial" pitchFamily="34" charset="0"/>
                <a:cs typeface="Arial" pitchFamily="34" charset="0"/>
              </a:defRPr>
            </a:lvl2pPr>
          </a:lstStyle>
          <a:p>
            <a:pPr lvl="0"/>
            <a:r>
              <a:rPr lang="en-US"/>
              <a:t>Click to edit Master text styles</a:t>
            </a:r>
          </a:p>
          <a:p>
            <a:pPr lvl="1"/>
            <a:r>
              <a:rPr lang="en-US"/>
              <a:t>Second level</a:t>
            </a:r>
          </a:p>
        </p:txBody>
      </p:sp>
      <p:sp>
        <p:nvSpPr>
          <p:cNvPr id="7" name="Title 6"/>
          <p:cNvSpPr>
            <a:spLocks noGrp="1"/>
          </p:cNvSpPr>
          <p:nvPr>
            <p:ph type="title"/>
          </p:nvPr>
        </p:nvSpPr>
        <p:spPr>
          <a:xfrm>
            <a:off x="609600" y="1523999"/>
            <a:ext cx="10972800" cy="836613"/>
          </a:xfrm>
          <a:prstGeom prst="rect">
            <a:avLst/>
          </a:prstGeom>
        </p:spPr>
        <p:txBody>
          <a:bodyPr/>
          <a:lstStyle>
            <a:lvl1pPr>
              <a:defRPr sz="3200" baseline="0">
                <a:latin typeface="Arial" pitchFamily="34" charset="0"/>
              </a:defRPr>
            </a:lvl1pPr>
          </a:lstStyle>
          <a:p>
            <a:r>
              <a:rPr lang="en-US"/>
              <a:t>Click to edit Master title style</a:t>
            </a:r>
            <a:endParaRPr lang="en-US" dirty="0"/>
          </a:p>
        </p:txBody>
      </p:sp>
      <p:sp>
        <p:nvSpPr>
          <p:cNvPr id="4" name="Footer Placeholder 3"/>
          <p:cNvSpPr>
            <a:spLocks noGrp="1"/>
          </p:cNvSpPr>
          <p:nvPr>
            <p:ph type="ftr" sz="quarter" idx="10"/>
          </p:nvPr>
        </p:nvSpPr>
        <p:spPr/>
        <p:txBody>
          <a:bodyPr/>
          <a:lstStyle>
            <a:lvl1pPr>
              <a:defRPr sz="1050" dirty="0">
                <a:latin typeface="Arial" pitchFamily="34" charset="0"/>
                <a:cs typeface="Arial" pitchFamily="34" charset="0"/>
              </a:defRPr>
            </a:lvl1pPr>
          </a:lstStyle>
          <a:p>
            <a:pPr>
              <a:defRPr/>
            </a:pPr>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4" name="TextBox 4"/>
          <p:cNvSpPr txBox="1"/>
          <p:nvPr userDrawn="1"/>
        </p:nvSpPr>
        <p:spPr>
          <a:xfrm>
            <a:off x="11506200" y="6550025"/>
            <a:ext cx="685800" cy="307975"/>
          </a:xfrm>
          <a:prstGeom prst="rect">
            <a:avLst/>
          </a:prstGeom>
          <a:noFill/>
        </p:spPr>
        <p:txBody>
          <a:bodyPr>
            <a:spAutoFit/>
          </a:bodyPr>
          <a:lstStyle/>
          <a:p>
            <a:pPr fontAlgn="auto">
              <a:spcBef>
                <a:spcPts val="0"/>
              </a:spcBef>
              <a:spcAft>
                <a:spcPts val="0"/>
              </a:spcAft>
              <a:defRPr/>
            </a:pPr>
            <a:fld id="{FF42E65D-BF54-4A06-868D-D485871C10EA}" type="slidenum">
              <a:rPr lang="en-US" sz="1400" b="1">
                <a:solidFill>
                  <a:schemeClr val="bg1"/>
                </a:solidFill>
                <a:latin typeface="+mn-lt"/>
                <a:cs typeface="+mn-cs"/>
              </a:rPr>
              <a:pPr fontAlgn="auto">
                <a:spcBef>
                  <a:spcPts val="0"/>
                </a:spcBef>
                <a:spcAft>
                  <a:spcPts val="0"/>
                </a:spcAft>
                <a:defRPr/>
              </a:pPr>
              <a:t>‹#›</a:t>
            </a:fld>
            <a:endParaRPr lang="en-US" sz="1400" b="1" dirty="0">
              <a:solidFill>
                <a:schemeClr val="bg1"/>
              </a:solidFill>
              <a:latin typeface="+mn-lt"/>
              <a:cs typeface="+mn-cs"/>
            </a:endParaRPr>
          </a:p>
        </p:txBody>
      </p:sp>
      <p:sp>
        <p:nvSpPr>
          <p:cNvPr id="2" name="Title 1"/>
          <p:cNvSpPr>
            <a:spLocks noGrp="1"/>
          </p:cNvSpPr>
          <p:nvPr>
            <p:ph type="title"/>
          </p:nvPr>
        </p:nvSpPr>
        <p:spPr>
          <a:xfrm>
            <a:off x="586854" y="1295399"/>
            <a:ext cx="10972800" cy="874595"/>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609600" y="2362200"/>
            <a:ext cx="10972800" cy="4188022"/>
          </a:xfrm>
          <a:prstGeom prst="rect">
            <a:avLst/>
          </a:prstGeom>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TextBox 3"/>
          <p:cNvSpPr txBox="1"/>
          <p:nvPr userDrawn="1"/>
        </p:nvSpPr>
        <p:spPr>
          <a:xfrm>
            <a:off x="11506200" y="6550025"/>
            <a:ext cx="685800" cy="307975"/>
          </a:xfrm>
          <a:prstGeom prst="rect">
            <a:avLst/>
          </a:prstGeom>
          <a:noFill/>
        </p:spPr>
        <p:txBody>
          <a:bodyPr>
            <a:spAutoFit/>
          </a:bodyPr>
          <a:lstStyle/>
          <a:p>
            <a:pPr fontAlgn="auto">
              <a:spcBef>
                <a:spcPts val="0"/>
              </a:spcBef>
              <a:spcAft>
                <a:spcPts val="0"/>
              </a:spcAft>
              <a:defRPr/>
            </a:pPr>
            <a:fld id="{AB47A513-710A-46C8-8238-9AD0422E508F}" type="slidenum">
              <a:rPr lang="en-US" sz="1400" b="1">
                <a:solidFill>
                  <a:schemeClr val="bg1"/>
                </a:solidFill>
                <a:latin typeface="+mn-lt"/>
                <a:cs typeface="+mn-cs"/>
              </a:rPr>
              <a:pPr fontAlgn="auto">
                <a:spcBef>
                  <a:spcPts val="0"/>
                </a:spcBef>
                <a:spcAft>
                  <a:spcPts val="0"/>
                </a:spcAft>
                <a:defRPr/>
              </a:pPr>
              <a:t>‹#›</a:t>
            </a:fld>
            <a:endParaRPr lang="en-US" sz="1400" b="1" dirty="0">
              <a:solidFill>
                <a:schemeClr val="bg1"/>
              </a:solidFill>
              <a:latin typeface="+mn-lt"/>
              <a:cs typeface="+mn-cs"/>
            </a:endParaRPr>
          </a:p>
        </p:txBody>
      </p:sp>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latin typeface="Calibri" panose="020F0502020204030204" pitchFamily="34" charset="0"/>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5" name="TextBox 4"/>
          <p:cNvSpPr txBox="1"/>
          <p:nvPr userDrawn="1"/>
        </p:nvSpPr>
        <p:spPr>
          <a:xfrm>
            <a:off x="11506200" y="6550025"/>
            <a:ext cx="685800" cy="307975"/>
          </a:xfrm>
          <a:prstGeom prst="rect">
            <a:avLst/>
          </a:prstGeom>
          <a:noFill/>
        </p:spPr>
        <p:txBody>
          <a:bodyPr>
            <a:spAutoFit/>
          </a:bodyPr>
          <a:lstStyle/>
          <a:p>
            <a:pPr fontAlgn="auto">
              <a:spcBef>
                <a:spcPts val="0"/>
              </a:spcBef>
              <a:spcAft>
                <a:spcPts val="0"/>
              </a:spcAft>
              <a:defRPr/>
            </a:pPr>
            <a:fld id="{4E04477E-0046-497B-9679-8A6647E35518}" type="slidenum">
              <a:rPr lang="en-US" sz="1400" b="1">
                <a:solidFill>
                  <a:schemeClr val="bg1"/>
                </a:solidFill>
                <a:latin typeface="+mn-lt"/>
                <a:cs typeface="+mn-cs"/>
              </a:rPr>
              <a:pPr fontAlgn="auto">
                <a:spcBef>
                  <a:spcPts val="0"/>
                </a:spcBef>
                <a:spcAft>
                  <a:spcPts val="0"/>
                </a:spcAft>
                <a:defRPr/>
              </a:pPr>
              <a:t>‹#›</a:t>
            </a:fld>
            <a:endParaRPr lang="en-US" sz="1400" b="1" dirty="0">
              <a:solidFill>
                <a:schemeClr val="bg1"/>
              </a:solidFill>
              <a:latin typeface="+mn-lt"/>
              <a:cs typeface="+mn-cs"/>
            </a:endParaRPr>
          </a:p>
        </p:txBody>
      </p:sp>
      <p:sp>
        <p:nvSpPr>
          <p:cNvPr id="2" name="Title 1"/>
          <p:cNvSpPr>
            <a:spLocks noGrp="1"/>
          </p:cNvSpPr>
          <p:nvPr>
            <p:ph type="title"/>
          </p:nvPr>
        </p:nvSpPr>
        <p:spPr>
          <a:xfrm>
            <a:off x="609600" y="1295401"/>
            <a:ext cx="10972800" cy="1066800"/>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sz="half" idx="1"/>
          </p:nvPr>
        </p:nvSpPr>
        <p:spPr>
          <a:xfrm>
            <a:off x="609600" y="2514600"/>
            <a:ext cx="5384800" cy="3962400"/>
          </a:xfrm>
          <a:prstGeom prst="rect">
            <a:avLst/>
          </a:prstGeo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7600" y="2514600"/>
            <a:ext cx="5384800" cy="3962400"/>
          </a:xfrm>
          <a:prstGeom prst="rect">
            <a:avLst/>
          </a:prstGeo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TextBox 6"/>
          <p:cNvSpPr txBox="1"/>
          <p:nvPr userDrawn="1"/>
        </p:nvSpPr>
        <p:spPr>
          <a:xfrm>
            <a:off x="11506200" y="6550025"/>
            <a:ext cx="685800" cy="307975"/>
          </a:xfrm>
          <a:prstGeom prst="rect">
            <a:avLst/>
          </a:prstGeom>
          <a:noFill/>
        </p:spPr>
        <p:txBody>
          <a:bodyPr>
            <a:spAutoFit/>
          </a:bodyPr>
          <a:lstStyle/>
          <a:p>
            <a:pPr fontAlgn="auto">
              <a:spcBef>
                <a:spcPts val="0"/>
              </a:spcBef>
              <a:spcAft>
                <a:spcPts val="0"/>
              </a:spcAft>
              <a:defRPr/>
            </a:pPr>
            <a:fld id="{B42B7792-5A6C-473B-8425-CB3B9570247D}" type="slidenum">
              <a:rPr lang="en-US" sz="1400" b="1">
                <a:solidFill>
                  <a:schemeClr val="bg1"/>
                </a:solidFill>
                <a:latin typeface="+mn-lt"/>
                <a:cs typeface="+mn-cs"/>
              </a:rPr>
              <a:pPr fontAlgn="auto">
                <a:spcBef>
                  <a:spcPts val="0"/>
                </a:spcBef>
                <a:spcAft>
                  <a:spcPts val="0"/>
                </a:spcAft>
                <a:defRPr/>
              </a:pPr>
              <a:t>‹#›</a:t>
            </a:fld>
            <a:endParaRPr lang="en-US" sz="1400" b="1" dirty="0">
              <a:solidFill>
                <a:schemeClr val="bg1"/>
              </a:solidFill>
              <a:latin typeface="+mn-lt"/>
              <a:cs typeface="+mn-cs"/>
            </a:endParaRPr>
          </a:p>
        </p:txBody>
      </p:sp>
      <p:sp>
        <p:nvSpPr>
          <p:cNvPr id="2" name="Title 1"/>
          <p:cNvSpPr>
            <a:spLocks noGrp="1"/>
          </p:cNvSpPr>
          <p:nvPr>
            <p:ph type="title"/>
          </p:nvPr>
        </p:nvSpPr>
        <p:spPr>
          <a:xfrm>
            <a:off x="609600" y="274638"/>
            <a:ext cx="10972800" cy="1143000"/>
          </a:xfrm>
          <a:prstGeom prst="rect">
            <a:avLst/>
          </a:prstGeom>
        </p:spPr>
        <p:txBody>
          <a:bodyPr/>
          <a:lstStyle>
            <a:lvl1pPr>
              <a:defRPr>
                <a:latin typeface="Calibri" panose="020F0502020204030204" pitchFamily="34" charset="0"/>
              </a:defRPr>
            </a:lvl1pPr>
          </a:lstStyle>
          <a:p>
            <a:r>
              <a:rPr lang="en-US"/>
              <a:t>Click to edit Master title style</a:t>
            </a:r>
            <a:endParaRPr lang="en-US" dirty="0"/>
          </a:p>
        </p:txBody>
      </p:sp>
      <p:sp>
        <p:nvSpPr>
          <p:cNvPr id="3" name="Text Placeholder 2"/>
          <p:cNvSpPr>
            <a:spLocks noGrp="1"/>
          </p:cNvSpPr>
          <p:nvPr>
            <p:ph type="body" idx="1"/>
          </p:nvPr>
        </p:nvSpPr>
        <p:spPr>
          <a:xfrm>
            <a:off x="609600" y="1535113"/>
            <a:ext cx="5386917" cy="639762"/>
          </a:xfrm>
          <a:prstGeom prst="rect">
            <a:avLst/>
          </a:prstGeo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a:prstGeom prst="rect">
            <a:avLst/>
          </a:prstGeo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93368" y="1535113"/>
            <a:ext cx="5389033" cy="639762"/>
          </a:xfrm>
          <a:prstGeom prst="rect">
            <a:avLst/>
          </a:prstGeom>
        </p:spPr>
        <p:txBody>
          <a:bodyPr anchor="b"/>
          <a:lstStyle>
            <a:lvl1pPr marL="0" indent="0">
              <a:buNone/>
              <a:defRPr sz="2400" b="1">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a:prstGeom prst="rect">
            <a:avLst/>
          </a:prstGeo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3" name="TextBox 2"/>
          <p:cNvSpPr txBox="1"/>
          <p:nvPr userDrawn="1"/>
        </p:nvSpPr>
        <p:spPr>
          <a:xfrm>
            <a:off x="11506200" y="6550025"/>
            <a:ext cx="685800" cy="307975"/>
          </a:xfrm>
          <a:prstGeom prst="rect">
            <a:avLst/>
          </a:prstGeom>
          <a:noFill/>
        </p:spPr>
        <p:txBody>
          <a:bodyPr>
            <a:spAutoFit/>
          </a:bodyPr>
          <a:lstStyle/>
          <a:p>
            <a:pPr fontAlgn="auto">
              <a:spcBef>
                <a:spcPts val="0"/>
              </a:spcBef>
              <a:spcAft>
                <a:spcPts val="0"/>
              </a:spcAft>
              <a:defRPr/>
            </a:pPr>
            <a:fld id="{3710C36A-9809-44EA-9631-F8AA47CFB26E}" type="slidenum">
              <a:rPr lang="en-US" sz="1400" b="1">
                <a:solidFill>
                  <a:schemeClr val="bg1"/>
                </a:solidFill>
                <a:latin typeface="+mn-lt"/>
                <a:cs typeface="+mn-cs"/>
              </a:rPr>
              <a:pPr fontAlgn="auto">
                <a:spcBef>
                  <a:spcPts val="0"/>
                </a:spcBef>
                <a:spcAft>
                  <a:spcPts val="0"/>
                </a:spcAft>
                <a:defRPr/>
              </a:pPr>
              <a:t>‹#›</a:t>
            </a:fld>
            <a:endParaRPr lang="en-US" sz="1400" b="1" dirty="0">
              <a:solidFill>
                <a:schemeClr val="bg1"/>
              </a:solidFill>
              <a:latin typeface="+mn-lt"/>
              <a:cs typeface="+mn-cs"/>
            </a:endParaRPr>
          </a:p>
        </p:txBody>
      </p:sp>
      <p:sp>
        <p:nvSpPr>
          <p:cNvPr id="2" name="Title 1"/>
          <p:cNvSpPr>
            <a:spLocks noGrp="1"/>
          </p:cNvSpPr>
          <p:nvPr>
            <p:ph type="title"/>
          </p:nvPr>
        </p:nvSpPr>
        <p:spPr>
          <a:xfrm>
            <a:off x="609600" y="1371600"/>
            <a:ext cx="10972800" cy="1143000"/>
          </a:xfrm>
          <a:prstGeom prst="rect">
            <a:avLst/>
          </a:prstGeom>
        </p:spPr>
        <p:txBody>
          <a:bodyPr/>
          <a:lstStyle>
            <a:lvl1pPr>
              <a:defRPr sz="4000">
                <a:latin typeface="Calibri" panose="020F0502020204030204" pitchFamily="34" charset="0"/>
              </a:defRPr>
            </a:lvl1pPr>
          </a:lstStyle>
          <a:p>
            <a:r>
              <a:rPr lang="en-US"/>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TextBox 1"/>
          <p:cNvSpPr txBox="1"/>
          <p:nvPr userDrawn="1"/>
        </p:nvSpPr>
        <p:spPr>
          <a:xfrm>
            <a:off x="11506200" y="6550025"/>
            <a:ext cx="685800" cy="307975"/>
          </a:xfrm>
          <a:prstGeom prst="rect">
            <a:avLst/>
          </a:prstGeom>
          <a:noFill/>
        </p:spPr>
        <p:txBody>
          <a:bodyPr>
            <a:spAutoFit/>
          </a:bodyPr>
          <a:lstStyle/>
          <a:p>
            <a:pPr fontAlgn="auto">
              <a:spcBef>
                <a:spcPts val="0"/>
              </a:spcBef>
              <a:spcAft>
                <a:spcPts val="0"/>
              </a:spcAft>
              <a:defRPr/>
            </a:pPr>
            <a:fld id="{6DA5D4DB-113E-43D9-B3E6-AA5528BCF3EA}" type="slidenum">
              <a:rPr lang="en-US" sz="1400" b="1">
                <a:solidFill>
                  <a:schemeClr val="bg1"/>
                </a:solidFill>
                <a:latin typeface="+mn-lt"/>
                <a:cs typeface="+mn-cs"/>
              </a:rPr>
              <a:pPr fontAlgn="auto">
                <a:spcBef>
                  <a:spcPts val="0"/>
                </a:spcBef>
                <a:spcAft>
                  <a:spcPts val="0"/>
                </a:spcAft>
                <a:defRPr/>
              </a:pPr>
              <a:t>‹#›</a:t>
            </a:fld>
            <a:endParaRPr lang="en-US" sz="1400" b="1" dirty="0">
              <a:solidFill>
                <a:schemeClr val="bg1"/>
              </a:solidFill>
              <a:latin typeface="+mn-lt"/>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a:prstGeom prst="rect">
            <a:avLst/>
          </a:prstGeom>
        </p:spPr>
        <p:txBody>
          <a:bodyPr anchor="b"/>
          <a:lstStyle>
            <a:lvl1pPr algn="l">
              <a:defRPr sz="2000" b="1">
                <a:latin typeface="Calibri" panose="020F0502020204030204" pitchFamily="34" charset="0"/>
              </a:defRPr>
            </a:lvl1pPr>
          </a:lstStyle>
          <a:p>
            <a:r>
              <a:rPr lang="en-US"/>
              <a:t>Click to edit Master title style</a:t>
            </a:r>
            <a:endParaRPr lang="en-US" dirty="0"/>
          </a:p>
        </p:txBody>
      </p:sp>
      <p:sp>
        <p:nvSpPr>
          <p:cNvPr id="3" name="Content Placeholder 2"/>
          <p:cNvSpPr>
            <a:spLocks noGrp="1"/>
          </p:cNvSpPr>
          <p:nvPr>
            <p:ph idx="1"/>
          </p:nvPr>
        </p:nvSpPr>
        <p:spPr>
          <a:xfrm>
            <a:off x="4766733" y="273051"/>
            <a:ext cx="6815667" cy="5853113"/>
          </a:xfrm>
          <a:prstGeom prst="rect">
            <a:avLst/>
          </a:prstGeo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09601" y="1435101"/>
            <a:ext cx="4011084" cy="4691063"/>
          </a:xfrm>
          <a:prstGeom prst="rect">
            <a:avLst/>
          </a:prstGeo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a:prstGeom prst="rect">
            <a:avLst/>
          </a:prstGeom>
        </p:spPr>
        <p:txBody>
          <a:bodyPr anchor="b"/>
          <a:lstStyle>
            <a:lvl1pPr algn="l">
              <a:defRPr sz="2000" b="1">
                <a:latin typeface="Calibri" panose="020F0502020204030204" pitchFamily="34" charset="0"/>
              </a:defRPr>
            </a:lvl1pPr>
          </a:lstStyle>
          <a:p>
            <a:r>
              <a:rPr lang="en-US"/>
              <a:t>Click to edit Master title style</a:t>
            </a:r>
            <a:endParaRPr lang="en-US" dirty="0"/>
          </a:p>
        </p:txBody>
      </p:sp>
      <p:sp>
        <p:nvSpPr>
          <p:cNvPr id="3" name="Picture Placeholder 2"/>
          <p:cNvSpPr>
            <a:spLocks noGrp="1"/>
          </p:cNvSpPr>
          <p:nvPr>
            <p:ph type="pic" idx="1"/>
          </p:nvPr>
        </p:nvSpPr>
        <p:spPr>
          <a:xfrm>
            <a:off x="2389717" y="612775"/>
            <a:ext cx="7315200" cy="4114800"/>
          </a:xfrm>
          <a:prstGeom prst="rect">
            <a:avLst/>
          </a:prstGeom>
        </p:spPr>
        <p:txBody>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2389717" y="5367338"/>
            <a:ext cx="7315200" cy="804862"/>
          </a:xfrm>
          <a:prstGeom prst="rect">
            <a:avLst/>
          </a:prstGeo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pic>
        <p:nvPicPr>
          <p:cNvPr id="1026" name="Picture 2" descr="HORIZ NO SCREENED DIAMOND copy"/>
          <p:cNvPicPr>
            <a:picLocks noChangeAspect="1" noChangeArrowheads="1"/>
          </p:cNvPicPr>
          <p:nvPr/>
        </p:nvPicPr>
        <p:blipFill>
          <a:blip r:embed="rId15"/>
          <a:srcRect/>
          <a:stretch>
            <a:fillRect/>
          </a:stretch>
        </p:blipFill>
        <p:spPr bwMode="auto">
          <a:xfrm>
            <a:off x="0" y="0"/>
            <a:ext cx="12192000" cy="6858000"/>
          </a:xfrm>
          <a:prstGeom prst="rect">
            <a:avLst/>
          </a:prstGeom>
          <a:noFill/>
          <a:ln w="9525">
            <a:noFill/>
            <a:miter lim="800000"/>
            <a:headEnd/>
            <a:tailEnd/>
          </a:ln>
        </p:spPr>
      </p:pic>
      <p:sp>
        <p:nvSpPr>
          <p:cNvPr id="3" name="Footer Placeholder 2"/>
          <p:cNvSpPr>
            <a:spLocks noGrp="1"/>
          </p:cNvSpPr>
          <p:nvPr>
            <p:ph type="ftr" sz="quarter" idx="3"/>
          </p:nvPr>
        </p:nvSpPr>
        <p:spPr>
          <a:xfrm>
            <a:off x="4165600" y="6356350"/>
            <a:ext cx="3860800" cy="365125"/>
          </a:xfrm>
          <a:prstGeom prst="rect">
            <a:avLst/>
          </a:prstGeom>
        </p:spPr>
        <p:txBody>
          <a:bodyPr vert="horz" lIns="91440" tIns="45720" rIns="91440" bIns="45720" rtlCol="0" anchor="ctr"/>
          <a:lstStyle>
            <a:lvl1pPr algn="ctr" fontAlgn="auto">
              <a:spcBef>
                <a:spcPts val="0"/>
              </a:spcBef>
              <a:spcAft>
                <a:spcPts val="0"/>
              </a:spcAft>
              <a:defRPr sz="1200" dirty="0">
                <a:solidFill>
                  <a:schemeClr val="tx1">
                    <a:tint val="75000"/>
                  </a:schemeClr>
                </a:solidFill>
                <a:latin typeface="Calibri" panose="020F0502020204030204" pitchFamily="34" charset="0"/>
                <a:cs typeface="+mn-cs"/>
              </a:defRPr>
            </a:lvl1pPr>
          </a:lstStyle>
          <a:p>
            <a:pPr>
              <a:defRPr/>
            </a:pPr>
            <a:endParaRPr lang="en-US"/>
          </a:p>
        </p:txBody>
      </p:sp>
      <p:sp>
        <p:nvSpPr>
          <p:cNvPr id="2" name="TextBox 1"/>
          <p:cNvSpPr txBox="1"/>
          <p:nvPr userDrawn="1"/>
        </p:nvSpPr>
        <p:spPr>
          <a:xfrm>
            <a:off x="11506200" y="6356350"/>
            <a:ext cx="685800" cy="307975"/>
          </a:xfrm>
          <a:prstGeom prst="rect">
            <a:avLst/>
          </a:prstGeom>
          <a:noFill/>
        </p:spPr>
        <p:txBody>
          <a:bodyPr>
            <a:spAutoFit/>
          </a:bodyPr>
          <a:lstStyle/>
          <a:p>
            <a:pPr fontAlgn="auto">
              <a:spcBef>
                <a:spcPts val="0"/>
              </a:spcBef>
              <a:spcAft>
                <a:spcPts val="0"/>
              </a:spcAft>
              <a:defRPr/>
            </a:pPr>
            <a:fld id="{ED8A87F0-5761-4003-B20A-D70E4493FBF6}" type="slidenum">
              <a:rPr lang="en-US" sz="1400">
                <a:latin typeface="+mn-lt"/>
                <a:cs typeface="+mn-cs"/>
              </a:rPr>
              <a:pPr fontAlgn="auto">
                <a:spcBef>
                  <a:spcPts val="0"/>
                </a:spcBef>
                <a:spcAft>
                  <a:spcPts val="0"/>
                </a:spcAft>
                <a:defRPr/>
              </a:pPr>
              <a:t>‹#›</a:t>
            </a:fld>
            <a:endParaRPr lang="en-US" sz="1400" dirty="0">
              <a:latin typeface="+mn-lt"/>
              <a:cs typeface="+mn-cs"/>
            </a:endParaRP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Times New Roman" charset="0"/>
        </a:defRPr>
      </a:lvl2pPr>
      <a:lvl3pPr algn="ctr" rtl="0" fontAlgn="base">
        <a:spcBef>
          <a:spcPct val="0"/>
        </a:spcBef>
        <a:spcAft>
          <a:spcPct val="0"/>
        </a:spcAft>
        <a:defRPr sz="4400">
          <a:solidFill>
            <a:schemeClr val="tx2"/>
          </a:solidFill>
          <a:latin typeface="Times New Roman" charset="0"/>
        </a:defRPr>
      </a:lvl3pPr>
      <a:lvl4pPr algn="ctr" rtl="0" fontAlgn="base">
        <a:spcBef>
          <a:spcPct val="0"/>
        </a:spcBef>
        <a:spcAft>
          <a:spcPct val="0"/>
        </a:spcAft>
        <a:defRPr sz="4400">
          <a:solidFill>
            <a:schemeClr val="tx2"/>
          </a:solidFill>
          <a:latin typeface="Times New Roman" charset="0"/>
        </a:defRPr>
      </a:lvl4pPr>
      <a:lvl5pPr algn="ctr" rtl="0" fontAlgn="base">
        <a:spcBef>
          <a:spcPct val="0"/>
        </a:spcBef>
        <a:spcAft>
          <a:spcPct val="0"/>
        </a:spcAft>
        <a:defRPr sz="4400">
          <a:solidFill>
            <a:schemeClr val="tx2"/>
          </a:solidFill>
          <a:latin typeface="Times New Roman" charset="0"/>
        </a:defRPr>
      </a:lvl5pPr>
      <a:lvl6pPr marL="457200" algn="ctr" rtl="0" eaLnBrk="1" fontAlgn="base" hangingPunct="1">
        <a:spcBef>
          <a:spcPct val="0"/>
        </a:spcBef>
        <a:spcAft>
          <a:spcPct val="0"/>
        </a:spcAft>
        <a:defRPr sz="4400">
          <a:solidFill>
            <a:schemeClr val="tx2"/>
          </a:solidFill>
          <a:latin typeface="Times New Roman" charset="0"/>
        </a:defRPr>
      </a:lvl6pPr>
      <a:lvl7pPr marL="914400" algn="ctr" rtl="0" eaLnBrk="1" fontAlgn="base" hangingPunct="1">
        <a:spcBef>
          <a:spcPct val="0"/>
        </a:spcBef>
        <a:spcAft>
          <a:spcPct val="0"/>
        </a:spcAft>
        <a:defRPr sz="4400">
          <a:solidFill>
            <a:schemeClr val="tx2"/>
          </a:solidFill>
          <a:latin typeface="Times New Roman" charset="0"/>
        </a:defRPr>
      </a:lvl7pPr>
      <a:lvl8pPr marL="1371600" algn="ctr" rtl="0" eaLnBrk="1" fontAlgn="base" hangingPunct="1">
        <a:spcBef>
          <a:spcPct val="0"/>
        </a:spcBef>
        <a:spcAft>
          <a:spcPct val="0"/>
        </a:spcAft>
        <a:defRPr sz="4400">
          <a:solidFill>
            <a:schemeClr val="tx2"/>
          </a:solidFill>
          <a:latin typeface="Times New Roman" charset="0"/>
        </a:defRPr>
      </a:lvl8pPr>
      <a:lvl9pPr marL="1828800" algn="ctr" rtl="0" eaLnBrk="1" fontAlgn="base" hangingPunct="1">
        <a:spcBef>
          <a:spcPct val="0"/>
        </a:spcBef>
        <a:spcAft>
          <a:spcPct val="0"/>
        </a:spcAft>
        <a:defRPr sz="4400">
          <a:solidFill>
            <a:schemeClr val="tx2"/>
          </a:solidFill>
          <a:latin typeface="Times New Roman"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0.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6.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10.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6.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6.xml"/><Relationship Id="rId4" Type="http://schemas.openxmlformats.org/officeDocument/2006/relationships/image" Target="../media/image73.png"/></Relationships>
</file>

<file path=ppt/slides/_rels/slide11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6.xml"/><Relationship Id="rId5" Type="http://schemas.openxmlformats.org/officeDocument/2006/relationships/image" Target="../media/image77.png"/><Relationship Id="rId4" Type="http://schemas.openxmlformats.org/officeDocument/2006/relationships/image" Target="../media/image76.png"/></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2" Type="http://schemas.openxmlformats.org/officeDocument/2006/relationships/image" Target="../media/image78.jpeg"/><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8.xml.rels><?xml version="1.0" encoding="UTF-8" standalone="yes"?>
<Relationships xmlns="http://schemas.openxmlformats.org/package/2006/relationships"><Relationship Id="rId2" Type="http://schemas.openxmlformats.org/officeDocument/2006/relationships/hyperlink" Target="mailto:K0ILP.NC@gmail.com"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hyperlink" Target="http://www.mdarc.org/" TargetMode="Externa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6.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4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46.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70.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image" Target="../media/image49.png"/><Relationship Id="rId2" Type="http://schemas.openxmlformats.org/officeDocument/2006/relationships/image" Target="../media/image44.png"/><Relationship Id="rId1" Type="http://schemas.openxmlformats.org/officeDocument/2006/relationships/slideLayout" Target="../slideLayouts/slideLayout6.xml"/><Relationship Id="rId6" Type="http://schemas.openxmlformats.org/officeDocument/2006/relationships/image" Target="../media/image48.png"/><Relationship Id="rId5" Type="http://schemas.openxmlformats.org/officeDocument/2006/relationships/image" Target="../media/image47.png"/><Relationship Id="rId4" Type="http://schemas.openxmlformats.org/officeDocument/2006/relationships/image" Target="../media/image46.png"/></Relationships>
</file>

<file path=ppt/slides/_rels/slide7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6.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7.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6.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53.jpe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6.xml"/><Relationship Id="rId5" Type="http://schemas.openxmlformats.org/officeDocument/2006/relationships/image" Target="../media/image57.png"/><Relationship Id="rId4" Type="http://schemas.openxmlformats.org/officeDocument/2006/relationships/image" Target="../media/image56.png"/></Relationships>
</file>

<file path=ppt/slides/_rels/slide8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6.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jpeg"/><Relationship Id="rId1" Type="http://schemas.openxmlformats.org/officeDocument/2006/relationships/slideLayout" Target="../slideLayouts/slideLayout6.xml"/><Relationship Id="rId4" Type="http://schemas.openxmlformats.org/officeDocument/2006/relationships/image" Target="../media/image65.png"/></Relationships>
</file>

<file path=ppt/slides/_rels/slide99.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338" name="Picture 2"/>
          <p:cNvPicPr>
            <a:picLocks noChangeAspect="1"/>
          </p:cNvPicPr>
          <p:nvPr/>
        </p:nvPicPr>
        <p:blipFill>
          <a:blip r:embed="rId2"/>
          <a:srcRect/>
          <a:stretch>
            <a:fillRect/>
          </a:stretch>
        </p:blipFill>
        <p:spPr bwMode="auto">
          <a:xfrm>
            <a:off x="0" y="0"/>
            <a:ext cx="12192000" cy="6858000"/>
          </a:xfrm>
          <a:prstGeom prst="rect">
            <a:avLst/>
          </a:prstGeom>
          <a:noFill/>
          <a:ln w="9525">
            <a:noFill/>
            <a:miter lim="800000"/>
            <a:headEnd/>
            <a:tailEnd/>
          </a:ln>
        </p:spPr>
      </p:pic>
      <p:sp>
        <p:nvSpPr>
          <p:cNvPr id="14339" name="TextBox 1"/>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F01E0C92-6E03-4201-B84F-2EA9B02CF351}" type="slidenum">
              <a:rPr lang="en-US" sz="1600">
                <a:solidFill>
                  <a:schemeClr val="bg1"/>
                </a:solidFill>
              </a:rPr>
              <a:pPr algn="r"/>
              <a:t>1</a:t>
            </a:fld>
            <a:endParaRPr lang="en-US" sz="160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Useful Power vs. dB Value to Remember</a:t>
            </a:r>
          </a:p>
        </p:txBody>
      </p:sp>
      <p:sp>
        <p:nvSpPr>
          <p:cNvPr id="3" name="TextBox 2"/>
          <p:cNvSpPr txBox="1">
            <a:spLocks noChangeArrowheads="1"/>
          </p:cNvSpPr>
          <p:nvPr/>
        </p:nvSpPr>
        <p:spPr bwMode="auto">
          <a:xfrm>
            <a:off x="457200" y="2362200"/>
            <a:ext cx="10972800" cy="523875"/>
          </a:xfrm>
          <a:prstGeom prst="rect">
            <a:avLst/>
          </a:prstGeom>
          <a:noFill/>
          <a:ln w="9525">
            <a:noFill/>
            <a:miter lim="800000"/>
            <a:headEnd/>
            <a:tailEnd/>
          </a:ln>
        </p:spPr>
        <p:txBody>
          <a:bodyPr>
            <a:spAutoFit/>
          </a:bodyPr>
          <a:lstStyle/>
          <a:p>
            <a:r>
              <a:rPr lang="en-US" sz="2800">
                <a:solidFill>
                  <a:srgbClr val="C00000"/>
                </a:solidFill>
              </a:rPr>
              <a:t>If  you double the power (or cut it in half), there’s a 3 dB change …</a:t>
            </a:r>
          </a:p>
        </p:txBody>
      </p:sp>
      <p:grpSp>
        <p:nvGrpSpPr>
          <p:cNvPr id="12" name="Group 11"/>
          <p:cNvGrpSpPr>
            <a:grpSpLocks/>
          </p:cNvGrpSpPr>
          <p:nvPr/>
        </p:nvGrpSpPr>
        <p:grpSpPr bwMode="auto">
          <a:xfrm>
            <a:off x="609600" y="3206750"/>
            <a:ext cx="10591800" cy="1131888"/>
            <a:chOff x="609600" y="3207320"/>
            <a:chExt cx="10591800" cy="1131251"/>
          </a:xfrm>
        </p:grpSpPr>
        <p:sp>
          <p:nvSpPr>
            <p:cNvPr id="23557" name="TextBox 3"/>
            <p:cNvSpPr txBox="1">
              <a:spLocks noChangeArrowheads="1"/>
            </p:cNvSpPr>
            <p:nvPr/>
          </p:nvSpPr>
          <p:spPr bwMode="auto">
            <a:xfrm>
              <a:off x="609600" y="3429000"/>
              <a:ext cx="3048000" cy="646331"/>
            </a:xfrm>
            <a:prstGeom prst="rect">
              <a:avLst/>
            </a:prstGeom>
            <a:noFill/>
            <a:ln w="9525">
              <a:noFill/>
              <a:miter lim="800000"/>
              <a:headEnd/>
              <a:tailEnd/>
            </a:ln>
          </p:spPr>
          <p:txBody>
            <a:bodyPr>
              <a:spAutoFit/>
            </a:bodyPr>
            <a:lstStyle/>
            <a:p>
              <a:r>
                <a:rPr lang="en-US" sz="3600">
                  <a:latin typeface="Cambria Math" pitchFamily="18" charset="0"/>
                </a:rPr>
                <a:t>dB = 10 log</a:t>
              </a:r>
              <a:r>
                <a:rPr lang="en-US" sz="3600" baseline="-25000">
                  <a:latin typeface="Cambria Math" pitchFamily="18" charset="0"/>
                </a:rPr>
                <a:t>10</a:t>
              </a:r>
              <a:r>
                <a:rPr lang="en-US" sz="3600">
                  <a:latin typeface="Cambria Math" pitchFamily="18" charset="0"/>
                </a:rPr>
                <a:t> </a:t>
              </a:r>
            </a:p>
          </p:txBody>
        </p:sp>
        <p:sp>
          <p:nvSpPr>
            <p:cNvPr id="5" name="Left Bracket 4"/>
            <p:cNvSpPr/>
            <p:nvPr/>
          </p:nvSpPr>
          <p:spPr>
            <a:xfrm>
              <a:off x="3429000" y="3353288"/>
              <a:ext cx="46038" cy="913885"/>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3559" name="TextBox 5"/>
            <p:cNvSpPr txBox="1">
              <a:spLocks noChangeArrowheads="1"/>
            </p:cNvSpPr>
            <p:nvPr/>
          </p:nvSpPr>
          <p:spPr bwMode="auto">
            <a:xfrm>
              <a:off x="3519050" y="3207320"/>
              <a:ext cx="563881" cy="646331"/>
            </a:xfrm>
            <a:prstGeom prst="rect">
              <a:avLst/>
            </a:prstGeom>
            <a:noFill/>
            <a:ln w="9525">
              <a:noFill/>
              <a:miter lim="800000"/>
              <a:headEnd/>
              <a:tailEnd/>
            </a:ln>
          </p:spPr>
          <p:txBody>
            <a:bodyPr>
              <a:spAutoFit/>
            </a:bodyPr>
            <a:lstStyle/>
            <a:p>
              <a:r>
                <a:rPr lang="en-US" sz="3600">
                  <a:latin typeface="Cambria Math" pitchFamily="18" charset="0"/>
                </a:rPr>
                <a:t>2</a:t>
              </a:r>
            </a:p>
          </p:txBody>
        </p:sp>
        <p:sp>
          <p:nvSpPr>
            <p:cNvPr id="23560" name="TextBox 6"/>
            <p:cNvSpPr txBox="1">
              <a:spLocks noChangeArrowheads="1"/>
            </p:cNvSpPr>
            <p:nvPr/>
          </p:nvSpPr>
          <p:spPr bwMode="auto">
            <a:xfrm>
              <a:off x="3519045" y="3692240"/>
              <a:ext cx="563881" cy="646331"/>
            </a:xfrm>
            <a:prstGeom prst="rect">
              <a:avLst/>
            </a:prstGeom>
            <a:noFill/>
            <a:ln w="9525">
              <a:noFill/>
              <a:miter lim="800000"/>
              <a:headEnd/>
              <a:tailEnd/>
            </a:ln>
          </p:spPr>
          <p:txBody>
            <a:bodyPr>
              <a:spAutoFit/>
            </a:bodyPr>
            <a:lstStyle/>
            <a:p>
              <a:r>
                <a:rPr lang="en-US" sz="3600">
                  <a:latin typeface="Cambria Math" pitchFamily="18" charset="0"/>
                </a:rPr>
                <a:t>1</a:t>
              </a:r>
            </a:p>
          </p:txBody>
        </p:sp>
        <p:sp>
          <p:nvSpPr>
            <p:cNvPr id="8" name="Left Bracket 7"/>
            <p:cNvSpPr/>
            <p:nvPr/>
          </p:nvSpPr>
          <p:spPr>
            <a:xfrm rot="10800000">
              <a:off x="4021138" y="3381847"/>
              <a:ext cx="46037" cy="915473"/>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0" name="Straight Connector 9"/>
            <p:cNvCxnSpPr/>
            <p:nvPr/>
          </p:nvCxnSpPr>
          <p:spPr>
            <a:xfrm>
              <a:off x="3505200" y="3810231"/>
              <a:ext cx="50165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3563" name="TextBox 10"/>
            <p:cNvSpPr txBox="1">
              <a:spLocks noChangeArrowheads="1"/>
            </p:cNvSpPr>
            <p:nvPr/>
          </p:nvSpPr>
          <p:spPr bwMode="auto">
            <a:xfrm>
              <a:off x="4249862" y="3463635"/>
              <a:ext cx="6951538" cy="646331"/>
            </a:xfrm>
            <a:prstGeom prst="rect">
              <a:avLst/>
            </a:prstGeom>
            <a:noFill/>
            <a:ln w="9525">
              <a:noFill/>
              <a:miter lim="800000"/>
              <a:headEnd/>
              <a:tailEnd/>
            </a:ln>
          </p:spPr>
          <p:txBody>
            <a:bodyPr>
              <a:spAutoFit/>
            </a:bodyPr>
            <a:lstStyle/>
            <a:p>
              <a:r>
                <a:rPr lang="en-US" sz="3600">
                  <a:latin typeface="Cambria Math" pitchFamily="18" charset="0"/>
                </a:rPr>
                <a:t>= 10 log</a:t>
              </a:r>
              <a:r>
                <a:rPr lang="en-US" sz="3600" baseline="-25000">
                  <a:latin typeface="Cambria Math" pitchFamily="18" charset="0"/>
                </a:rPr>
                <a:t>10</a:t>
              </a:r>
              <a:r>
                <a:rPr lang="en-US" sz="3600">
                  <a:latin typeface="Cambria Math" pitchFamily="18" charset="0"/>
                </a:rPr>
                <a:t> (2) = 10 × (0.3) = 3 dB </a:t>
              </a:r>
            </a:p>
          </p:txBody>
        </p:sp>
      </p:grpSp>
      <p:sp>
        <p:nvSpPr>
          <p:cNvPr id="23556" name="TextBox 12"/>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2017281E-6349-443D-BF81-69E654A4E437}" type="slidenum">
              <a:rPr lang="en-US" sz="1600">
                <a:solidFill>
                  <a:schemeClr val="bg1"/>
                </a:solidFill>
              </a:rPr>
              <a:pPr algn="r"/>
              <a:t>10</a:t>
            </a:fld>
            <a:endParaRPr 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randombar(horizontal)">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3"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Inductive Reactance</a:t>
            </a:r>
          </a:p>
        </p:txBody>
      </p:sp>
      <p:pic>
        <p:nvPicPr>
          <p:cNvPr id="115714" name="Picture 2" descr="Fig4-12.jpg"/>
          <p:cNvPicPr>
            <a:picLocks noChangeAspect="1"/>
          </p:cNvPicPr>
          <p:nvPr/>
        </p:nvPicPr>
        <p:blipFill>
          <a:blip r:embed="rId2"/>
          <a:srcRect/>
          <a:stretch>
            <a:fillRect/>
          </a:stretch>
        </p:blipFill>
        <p:spPr bwMode="auto">
          <a:xfrm>
            <a:off x="2667000" y="2514600"/>
            <a:ext cx="9390063" cy="3871913"/>
          </a:xfrm>
          <a:prstGeom prst="rect">
            <a:avLst/>
          </a:prstGeom>
          <a:noFill/>
          <a:ln w="9525">
            <a:solidFill>
              <a:srgbClr val="000000"/>
            </a:solidFill>
            <a:miter lim="800000"/>
            <a:headEnd/>
            <a:tailEnd/>
          </a:ln>
        </p:spPr>
      </p:pic>
      <p:sp>
        <p:nvSpPr>
          <p:cNvPr id="115715" name="TextBox 3"/>
          <p:cNvSpPr txBox="1">
            <a:spLocks noChangeArrowheads="1"/>
          </p:cNvSpPr>
          <p:nvPr/>
        </p:nvSpPr>
        <p:spPr bwMode="auto">
          <a:xfrm>
            <a:off x="134938" y="2667000"/>
            <a:ext cx="2379662" cy="1920875"/>
          </a:xfrm>
          <a:prstGeom prst="rect">
            <a:avLst/>
          </a:prstGeom>
          <a:noFill/>
          <a:ln w="9525">
            <a:noFill/>
            <a:miter lim="800000"/>
            <a:headEnd/>
            <a:tailEnd/>
          </a:ln>
        </p:spPr>
        <p:txBody>
          <a:bodyPr>
            <a:spAutoFit/>
          </a:bodyPr>
          <a:lstStyle/>
          <a:p>
            <a:r>
              <a:rPr lang="en-US" sz="2000">
                <a:solidFill>
                  <a:srgbClr val="C00000"/>
                </a:solidFill>
              </a:rPr>
              <a:t>As the frequency of the applied signal increases, X</a:t>
            </a:r>
            <a:r>
              <a:rPr lang="en-US" sz="2000" baseline="-25000">
                <a:solidFill>
                  <a:srgbClr val="C00000"/>
                </a:solidFill>
              </a:rPr>
              <a:t>L</a:t>
            </a:r>
            <a:r>
              <a:rPr lang="en-US" sz="2000">
                <a:solidFill>
                  <a:srgbClr val="C00000"/>
                </a:solidFill>
              </a:rPr>
              <a:t> increases, and vice versa</a:t>
            </a:r>
          </a:p>
          <a:p>
            <a:endParaRPr lang="en-US" sz="2000">
              <a:solidFill>
                <a:srgbClr val="C00000"/>
              </a:solidFill>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7"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Parasitic Inductance</a:t>
            </a:r>
          </a:p>
        </p:txBody>
      </p:sp>
      <p:sp>
        <p:nvSpPr>
          <p:cNvPr id="3" name="Content Placeholder 2"/>
          <p:cNvSpPr>
            <a:spLocks noGrp="1"/>
          </p:cNvSpPr>
          <p:nvPr>
            <p:ph idx="1"/>
          </p:nvPr>
        </p:nvSpPr>
        <p:spPr bwMode="auto">
          <a:xfrm>
            <a:off x="609600" y="2362200"/>
            <a:ext cx="10972800" cy="4038600"/>
          </a:xfrm>
          <a:noFill/>
          <a:ln>
            <a:miter lim="800000"/>
            <a:headEnd/>
            <a:tailEnd/>
          </a:ln>
        </p:spPr>
        <p:txBody>
          <a:bodyPr vert="horz" wrap="square" lIns="91440" tIns="45720" rIns="91440" bIns="45720" numCol="1" anchor="t" anchorCtr="0" compatLnSpc="1">
            <a:prstTxWarp prst="textNoShape">
              <a:avLst/>
            </a:prstTxWarp>
          </a:bodyPr>
          <a:lstStyle/>
          <a:p>
            <a:r>
              <a:rPr lang="en-US" dirty="0"/>
              <a:t>Parasitic: an unwanted characteristic resulting from the component’s physical construction. Examples:</a:t>
            </a:r>
          </a:p>
          <a:p>
            <a:pPr lvl="1"/>
            <a:r>
              <a:rPr lang="en-US" dirty="0"/>
              <a:t>The coils in wire-wound resistors (coils create parasitic inductance)</a:t>
            </a:r>
          </a:p>
          <a:p>
            <a:pPr lvl="1"/>
            <a:r>
              <a:rPr lang="en-US" dirty="0"/>
              <a:t>Wire leads of components</a:t>
            </a:r>
          </a:p>
          <a:p>
            <a:pPr lvl="1"/>
            <a:r>
              <a:rPr lang="en-US" dirty="0"/>
              <a:t>In inductors, each pair of turns creates parasitic capacitance in series with the inductance</a:t>
            </a:r>
          </a:p>
          <a:p>
            <a:r>
              <a:rPr lang="en-US" dirty="0"/>
              <a:t>Often significant enough to disrupt circuit’s operation or affect tuning in radios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1"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a:solidFill>
                  <a:srgbClr val="CC3300"/>
                </a:solidFill>
              </a:rPr>
              <a:t>PRACTICE QUESTIONS</a:t>
            </a: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reactance?</a:t>
            </a:r>
          </a:p>
        </p:txBody>
      </p:sp>
      <p:sp>
        <p:nvSpPr>
          <p:cNvPr id="11878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Opposition to the flow of direct current caused by resistance</a:t>
            </a:r>
          </a:p>
          <a:p>
            <a:pPr marL="457200" indent="-457200">
              <a:buFont typeface="Times New Roman" pitchFamily="18" charset="0"/>
              <a:buAutoNum type="alphaUcPeriod"/>
            </a:pPr>
            <a:r>
              <a:rPr lang="en-US">
                <a:latin typeface="Calibri" pitchFamily="34" charset="0"/>
              </a:rPr>
              <a:t>Opposition to the flow of alternating current caused by capacitance or inductance</a:t>
            </a:r>
          </a:p>
          <a:p>
            <a:pPr marL="457200" indent="-457200">
              <a:buFont typeface="Times New Roman" pitchFamily="18" charset="0"/>
              <a:buAutoNum type="alphaUcPeriod"/>
            </a:pPr>
            <a:r>
              <a:rPr lang="en-US">
                <a:latin typeface="Calibri" pitchFamily="34" charset="0"/>
              </a:rPr>
              <a:t>A property of ideal resistors in AC circuits</a:t>
            </a:r>
          </a:p>
          <a:p>
            <a:pPr marL="457200" indent="-457200">
              <a:buFont typeface="Times New Roman" pitchFamily="18" charset="0"/>
              <a:buAutoNum type="alphaUcPeriod"/>
            </a:pPr>
            <a:r>
              <a:rPr lang="en-US">
                <a:latin typeface="Calibri" pitchFamily="34" charset="0"/>
              </a:rPr>
              <a:t>A large spark produced at switch contacts when an inductor is de-energized</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G5A02 (B) Page 4-19</a:t>
            </a:r>
            <a:endParaRPr lang="en-US" sz="1600" b="1">
              <a:solidFill>
                <a:schemeClr val="bg1"/>
              </a:solidFill>
            </a:endParaRPr>
          </a:p>
        </p:txBody>
      </p:sp>
      <p:sp>
        <p:nvSpPr>
          <p:cNvPr id="118788"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E594854C-3282-4AFE-9236-C094B32B0D7D}" type="slidenum">
              <a:rPr lang="en-US" b="1">
                <a:solidFill>
                  <a:schemeClr val="bg1"/>
                </a:solidFill>
              </a:rPr>
              <a:pPr algn="r"/>
              <a:t>103</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0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causes opposition to the flow of alternating current in an inductor?</a:t>
            </a:r>
          </a:p>
        </p:txBody>
      </p:sp>
      <p:sp>
        <p:nvSpPr>
          <p:cNvPr id="11981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Conductance</a:t>
            </a:r>
          </a:p>
          <a:p>
            <a:pPr marL="457200" indent="-457200">
              <a:buFont typeface="Times New Roman" pitchFamily="18" charset="0"/>
              <a:buAutoNum type="alphaUcPeriod"/>
            </a:pPr>
            <a:r>
              <a:rPr lang="en-US">
                <a:latin typeface="Calibri" pitchFamily="34" charset="0"/>
              </a:rPr>
              <a:t>Reluctance</a:t>
            </a:r>
          </a:p>
          <a:p>
            <a:pPr marL="457200" indent="-457200">
              <a:buFont typeface="Times New Roman" pitchFamily="18" charset="0"/>
              <a:buAutoNum type="alphaUcPeriod"/>
            </a:pPr>
            <a:r>
              <a:rPr lang="en-US">
                <a:latin typeface="Calibri" pitchFamily="34" charset="0"/>
              </a:rPr>
              <a:t>Admittance</a:t>
            </a:r>
          </a:p>
          <a:p>
            <a:pPr marL="457200" indent="-457200">
              <a:buFont typeface="Times New Roman" pitchFamily="18" charset="0"/>
              <a:buAutoNum type="alphaUcPeriod"/>
            </a:pPr>
            <a:r>
              <a:rPr lang="en-US">
                <a:latin typeface="Calibri" pitchFamily="34" charset="0"/>
              </a:rPr>
              <a:t>Reactance</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G5A03 (D) Page 4-19</a:t>
            </a:r>
            <a:endParaRPr lang="en-US" sz="1600" b="1">
              <a:solidFill>
                <a:schemeClr val="bg1"/>
              </a:solidFill>
            </a:endParaRPr>
          </a:p>
        </p:txBody>
      </p:sp>
      <p:sp>
        <p:nvSpPr>
          <p:cNvPr id="119812"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D71D4CCC-9789-4E79-9708-9697474AF4E5}" type="slidenum">
              <a:rPr lang="en-US" b="1">
                <a:solidFill>
                  <a:schemeClr val="bg1"/>
                </a:solidFill>
              </a:rPr>
              <a:pPr algn="r"/>
              <a:t>104</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causes opposition to the flow of alternating current in a capacitor?</a:t>
            </a:r>
          </a:p>
        </p:txBody>
      </p:sp>
      <p:sp>
        <p:nvSpPr>
          <p:cNvPr id="12083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Conductance</a:t>
            </a:r>
          </a:p>
          <a:p>
            <a:pPr marL="457200" indent="-457200">
              <a:buFont typeface="Times New Roman" pitchFamily="18" charset="0"/>
              <a:buAutoNum type="alphaUcPeriod"/>
            </a:pPr>
            <a:r>
              <a:rPr lang="en-US">
                <a:latin typeface="Calibri" pitchFamily="34" charset="0"/>
              </a:rPr>
              <a:t>Reluctance</a:t>
            </a:r>
          </a:p>
          <a:p>
            <a:pPr marL="457200" indent="-457200">
              <a:buFont typeface="Times New Roman" pitchFamily="18" charset="0"/>
              <a:buAutoNum type="alphaUcPeriod"/>
            </a:pPr>
            <a:r>
              <a:rPr lang="en-US">
                <a:latin typeface="Calibri" pitchFamily="34" charset="0"/>
              </a:rPr>
              <a:t>Admittance</a:t>
            </a:r>
          </a:p>
          <a:p>
            <a:pPr marL="457200" indent="-457200">
              <a:buFont typeface="Times New Roman" pitchFamily="18" charset="0"/>
              <a:buAutoNum type="alphaUcPeriod"/>
            </a:pPr>
            <a:r>
              <a:rPr lang="en-US">
                <a:latin typeface="Calibri" pitchFamily="34" charset="0"/>
              </a:rPr>
              <a:t>Reactance</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G5A04 (C) Page 4-19</a:t>
            </a:r>
            <a:endParaRPr lang="en-US" sz="1600" b="1">
              <a:solidFill>
                <a:schemeClr val="bg1"/>
              </a:solidFill>
            </a:endParaRPr>
          </a:p>
        </p:txBody>
      </p:sp>
      <p:sp>
        <p:nvSpPr>
          <p:cNvPr id="120836"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902C34B8-613D-4E50-BB01-67C61B17961B}" type="slidenum">
              <a:rPr lang="en-US" b="1">
                <a:solidFill>
                  <a:schemeClr val="bg1"/>
                </a:solidFill>
              </a:rPr>
              <a:pPr algn="r"/>
              <a:t>105</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How does an inductor react to AC?</a:t>
            </a:r>
          </a:p>
        </p:txBody>
      </p:sp>
      <p:sp>
        <p:nvSpPr>
          <p:cNvPr id="12185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As the frequency of the applied AC increases, the reactance decreases</a:t>
            </a:r>
          </a:p>
          <a:p>
            <a:pPr marL="457200" indent="-457200">
              <a:buFont typeface="Times New Roman" pitchFamily="18" charset="0"/>
              <a:buAutoNum type="alphaUcPeriod"/>
            </a:pPr>
            <a:r>
              <a:rPr lang="en-US">
                <a:latin typeface="Calibri" pitchFamily="34" charset="0"/>
              </a:rPr>
              <a:t>As the amplitude of the applied AC increases, the reactance increases</a:t>
            </a:r>
          </a:p>
          <a:p>
            <a:pPr marL="457200" indent="-457200">
              <a:buFont typeface="Times New Roman" pitchFamily="18" charset="0"/>
              <a:buAutoNum type="alphaUcPeriod"/>
            </a:pPr>
            <a:r>
              <a:rPr lang="en-US">
                <a:latin typeface="Calibri" pitchFamily="34" charset="0"/>
              </a:rPr>
              <a:t>As the amplitude of the applied AC increases, the reactance decreases</a:t>
            </a:r>
          </a:p>
          <a:p>
            <a:pPr marL="457200" indent="-457200">
              <a:buFont typeface="Times New Roman" pitchFamily="18" charset="0"/>
              <a:buAutoNum type="alphaUcPeriod"/>
            </a:pPr>
            <a:r>
              <a:rPr lang="en-US">
                <a:latin typeface="Calibri" pitchFamily="34" charset="0"/>
              </a:rPr>
              <a:t>As the frequency of the applied AC increases, the reactance increases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G5A05 (D) Page 4-20</a:t>
            </a:r>
            <a:endParaRPr lang="en-US" sz="1600" b="1">
              <a:solidFill>
                <a:schemeClr val="bg1"/>
              </a:solidFill>
            </a:endParaRPr>
          </a:p>
        </p:txBody>
      </p:sp>
      <p:sp>
        <p:nvSpPr>
          <p:cNvPr id="12186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0CADBBB5-F5F8-464B-BBD4-B0BA1D1339B4}" type="slidenum">
              <a:rPr lang="en-US" b="1">
                <a:solidFill>
                  <a:schemeClr val="bg1"/>
                </a:solidFill>
              </a:rPr>
              <a:pPr algn="r"/>
              <a:t>106</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How does a capacitor react to AC?</a:t>
            </a:r>
          </a:p>
        </p:txBody>
      </p:sp>
      <p:sp>
        <p:nvSpPr>
          <p:cNvPr id="12288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As the frequency of the applied AC increases, the reactance decreases</a:t>
            </a:r>
          </a:p>
          <a:p>
            <a:pPr marL="457200" indent="-457200">
              <a:buFont typeface="Times New Roman" pitchFamily="18" charset="0"/>
              <a:buAutoNum type="alphaUcPeriod"/>
            </a:pPr>
            <a:r>
              <a:rPr lang="en-US">
                <a:latin typeface="Calibri" pitchFamily="34" charset="0"/>
              </a:rPr>
              <a:t>As the frequency of the applied AC increases, the reactance increases</a:t>
            </a:r>
          </a:p>
          <a:p>
            <a:pPr marL="457200" indent="-457200">
              <a:buFont typeface="Times New Roman" pitchFamily="18" charset="0"/>
              <a:buAutoNum type="alphaUcPeriod"/>
            </a:pPr>
            <a:r>
              <a:rPr lang="en-US">
                <a:latin typeface="Calibri" pitchFamily="34" charset="0"/>
              </a:rPr>
              <a:t>As the amplitude of the applied AC increases, the reactance increases</a:t>
            </a:r>
          </a:p>
          <a:p>
            <a:pPr marL="457200" indent="-457200">
              <a:buFont typeface="Times New Roman" pitchFamily="18" charset="0"/>
              <a:buAutoNum type="alphaUcPeriod"/>
            </a:pPr>
            <a:r>
              <a:rPr lang="en-US">
                <a:latin typeface="Calibri" pitchFamily="34" charset="0"/>
              </a:rPr>
              <a:t>As the amplitude of the applied AC increases, the reactance decreases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G5A06 (A) Page 4-19</a:t>
            </a:r>
            <a:endParaRPr lang="en-US" sz="1600" b="1">
              <a:solidFill>
                <a:schemeClr val="bg1"/>
              </a:solidFill>
            </a:endParaRPr>
          </a:p>
        </p:txBody>
      </p:sp>
      <p:sp>
        <p:nvSpPr>
          <p:cNvPr id="122884"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4F6ACE47-102F-4427-BF21-8F6C9EB52A2F}" type="slidenum">
              <a:rPr lang="en-US" b="1">
                <a:solidFill>
                  <a:schemeClr val="bg1"/>
                </a:solidFill>
              </a:rPr>
              <a:pPr algn="r"/>
              <a:t>107</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unit is used to measure reactance?</a:t>
            </a:r>
          </a:p>
        </p:txBody>
      </p:sp>
      <p:sp>
        <p:nvSpPr>
          <p:cNvPr id="12390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nb-NO">
                <a:latin typeface="Calibri" pitchFamily="34" charset="0"/>
              </a:rPr>
              <a:t>Farad</a:t>
            </a:r>
          </a:p>
          <a:p>
            <a:pPr marL="457200" indent="-457200">
              <a:buFont typeface="Times New Roman" pitchFamily="18" charset="0"/>
              <a:buAutoNum type="alphaUcPeriod"/>
            </a:pPr>
            <a:r>
              <a:rPr lang="nb-NO">
                <a:latin typeface="Calibri" pitchFamily="34" charset="0"/>
              </a:rPr>
              <a:t>Ohm</a:t>
            </a:r>
          </a:p>
          <a:p>
            <a:pPr marL="457200" indent="-457200">
              <a:buFont typeface="Times New Roman" pitchFamily="18" charset="0"/>
              <a:buAutoNum type="alphaUcPeriod"/>
            </a:pPr>
            <a:r>
              <a:rPr lang="nb-NO">
                <a:latin typeface="Calibri" pitchFamily="34" charset="0"/>
              </a:rPr>
              <a:t>Ampere</a:t>
            </a:r>
          </a:p>
          <a:p>
            <a:pPr marL="457200" indent="-457200">
              <a:buFont typeface="Times New Roman" pitchFamily="18" charset="0"/>
              <a:buAutoNum type="alphaUcPeriod"/>
            </a:pPr>
            <a:r>
              <a:rPr lang="nb-NO">
                <a:latin typeface="Calibri" pitchFamily="34" charset="0"/>
              </a:rPr>
              <a:t>Siemens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G5A09 (B) Page 4-19</a:t>
            </a:r>
            <a:endParaRPr lang="en-US" sz="1600" b="1">
              <a:solidFill>
                <a:schemeClr val="bg1"/>
              </a:solidFill>
            </a:endParaRPr>
          </a:p>
        </p:txBody>
      </p:sp>
      <p:sp>
        <p:nvSpPr>
          <p:cNvPr id="123908"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8D9329D7-37ED-4BAB-81AE-611D158A61EC}" type="slidenum">
              <a:rPr lang="en-US" b="1">
                <a:solidFill>
                  <a:schemeClr val="bg1"/>
                </a:solidFill>
              </a:rPr>
              <a:pPr algn="r"/>
              <a:t>108</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2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is a reason not to use wire-wound resistors in an RF circuit?</a:t>
            </a:r>
          </a:p>
        </p:txBody>
      </p:sp>
      <p:sp>
        <p:nvSpPr>
          <p:cNvPr id="12493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The resistor’s tolerance value would not be adequate for such a circuit</a:t>
            </a:r>
          </a:p>
          <a:p>
            <a:pPr marL="457200" indent="-457200">
              <a:buFont typeface="Times New Roman" pitchFamily="18" charset="0"/>
              <a:buAutoNum type="alphaUcPeriod"/>
            </a:pPr>
            <a:r>
              <a:rPr lang="en-US">
                <a:latin typeface="Calibri" pitchFamily="34" charset="0"/>
              </a:rPr>
              <a:t>The resistor’s inductance could make circuit performance unpredictable</a:t>
            </a:r>
          </a:p>
          <a:p>
            <a:pPr marL="457200" indent="-457200">
              <a:buFont typeface="Times New Roman" pitchFamily="18" charset="0"/>
              <a:buAutoNum type="alphaUcPeriod"/>
            </a:pPr>
            <a:r>
              <a:rPr lang="en-US">
                <a:latin typeface="Calibri" pitchFamily="34" charset="0"/>
              </a:rPr>
              <a:t>The resistor could overheat</a:t>
            </a:r>
          </a:p>
          <a:p>
            <a:pPr marL="457200" indent="-457200">
              <a:buFont typeface="Times New Roman" pitchFamily="18" charset="0"/>
              <a:buAutoNum type="alphaUcPeriod"/>
            </a:pPr>
            <a:r>
              <a:rPr lang="en-US">
                <a:latin typeface="Calibri" pitchFamily="34" charset="0"/>
              </a:rPr>
              <a:t>The resistor’s internal capacitance would detune the circuit</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G6A06 (B) Page 4-21</a:t>
            </a:r>
            <a:endParaRPr lang="en-US" sz="1600" b="1">
              <a:solidFill>
                <a:schemeClr val="bg1"/>
              </a:solidFill>
            </a:endParaRPr>
          </a:p>
        </p:txBody>
      </p:sp>
      <p:sp>
        <p:nvSpPr>
          <p:cNvPr id="124932"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120813AE-E150-456C-9276-01E951BFFA04}" type="slidenum">
              <a:rPr lang="en-US" b="1">
                <a:solidFill>
                  <a:schemeClr val="bg1"/>
                </a:solidFill>
              </a:rPr>
              <a:pPr algn="r"/>
              <a:t>109</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D5D7D732-FD40-8D77-A200-73A67E340069}"/>
              </a:ext>
            </a:extLst>
          </p:cNvPr>
          <p:cNvPicPr>
            <a:picLocks noChangeAspect="1"/>
          </p:cNvPicPr>
          <p:nvPr/>
        </p:nvPicPr>
        <p:blipFill>
          <a:blip r:embed="rId2"/>
          <a:stretch>
            <a:fillRect/>
          </a:stretch>
        </p:blipFill>
        <p:spPr>
          <a:xfrm>
            <a:off x="1179730" y="5246444"/>
            <a:ext cx="8613339" cy="925556"/>
          </a:xfrm>
          <a:prstGeom prst="rect">
            <a:avLst/>
          </a:prstGeom>
        </p:spPr>
      </p:pic>
      <p:sp>
        <p:nvSpPr>
          <p:cNvPr id="24577"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Converting dB to Percentage &amp; Vice Versa</a:t>
            </a:r>
          </a:p>
        </p:txBody>
      </p:sp>
      <p:sp>
        <p:nvSpPr>
          <p:cNvPr id="3" name="TextBox 2"/>
          <p:cNvSpPr txBox="1">
            <a:spLocks noRot="1" noChangeAspect="1" noMove="1" noResize="1" noEditPoints="1" noAdjustHandles="1" noChangeArrowheads="1" noChangeShapeType="1" noTextEdit="1"/>
          </p:cNvSpPr>
          <p:nvPr/>
        </p:nvSpPr>
        <p:spPr>
          <a:xfrm>
            <a:off x="727356" y="2355265"/>
            <a:ext cx="3806683" cy="588238"/>
          </a:xfrm>
          <a:prstGeom prst="rect">
            <a:avLst/>
          </a:prstGeom>
          <a:blipFill>
            <a:blip r:embed="rId3"/>
            <a:stretch>
              <a:fillRect/>
            </a:stretch>
          </a:blipFill>
        </p:spPr>
        <p:txBody>
          <a:bodyPr/>
          <a:lstStyle/>
          <a:p>
            <a:pPr fontAlgn="auto">
              <a:spcBef>
                <a:spcPts val="0"/>
              </a:spcBef>
              <a:spcAft>
                <a:spcPts val="0"/>
              </a:spcAft>
              <a:defRPr/>
            </a:pPr>
            <a:r>
              <a:rPr lang="en-US">
                <a:noFill/>
                <a:latin typeface="+mn-lt"/>
                <a:cs typeface="+mn-cs"/>
              </a:rPr>
              <a:t> </a:t>
            </a:r>
          </a:p>
        </p:txBody>
      </p:sp>
      <p:sp>
        <p:nvSpPr>
          <p:cNvPr id="4" name="TextBox 3"/>
          <p:cNvSpPr txBox="1">
            <a:spLocks noRot="1" noChangeAspect="1" noMove="1" noResize="1" noEditPoints="1" noAdjustHandles="1" noChangeArrowheads="1" noChangeShapeType="1" noTextEdit="1"/>
          </p:cNvSpPr>
          <p:nvPr/>
        </p:nvSpPr>
        <p:spPr>
          <a:xfrm>
            <a:off x="727355" y="3381078"/>
            <a:ext cx="4020588" cy="691536"/>
          </a:xfrm>
          <a:prstGeom prst="rect">
            <a:avLst/>
          </a:prstGeom>
          <a:blipFill>
            <a:blip r:embed="rId4"/>
            <a:stretch>
              <a:fillRect/>
            </a:stretch>
          </a:blipFill>
        </p:spPr>
        <p:txBody>
          <a:bodyPr/>
          <a:lstStyle/>
          <a:p>
            <a:pPr fontAlgn="auto">
              <a:spcBef>
                <a:spcPts val="0"/>
              </a:spcBef>
              <a:spcAft>
                <a:spcPts val="0"/>
              </a:spcAft>
              <a:defRPr/>
            </a:pPr>
            <a:r>
              <a:rPr lang="en-US">
                <a:noFill/>
                <a:latin typeface="+mn-lt"/>
                <a:cs typeface="+mn-cs"/>
              </a:rPr>
              <a:t> </a:t>
            </a:r>
          </a:p>
        </p:txBody>
      </p:sp>
      <p:sp>
        <p:nvSpPr>
          <p:cNvPr id="5" name="TextBox 4"/>
          <p:cNvSpPr txBox="1">
            <a:spLocks noRot="1" noChangeAspect="1" noMove="1" noResize="1" noEditPoints="1" noAdjustHandles="1" noChangeArrowheads="1" noChangeShapeType="1" noTextEdit="1"/>
          </p:cNvSpPr>
          <p:nvPr/>
        </p:nvSpPr>
        <p:spPr>
          <a:xfrm>
            <a:off x="5754621" y="2355265"/>
            <a:ext cx="4790734" cy="691536"/>
          </a:xfrm>
          <a:prstGeom prst="rect">
            <a:avLst/>
          </a:prstGeom>
          <a:blipFill>
            <a:blip r:embed="rId5"/>
            <a:stretch>
              <a:fillRect/>
            </a:stretch>
          </a:blipFill>
        </p:spPr>
        <p:txBody>
          <a:bodyPr/>
          <a:lstStyle/>
          <a:p>
            <a:pPr fontAlgn="auto">
              <a:spcBef>
                <a:spcPts val="0"/>
              </a:spcBef>
              <a:spcAft>
                <a:spcPts val="0"/>
              </a:spcAft>
              <a:defRPr/>
            </a:pPr>
            <a:r>
              <a:rPr lang="en-US">
                <a:noFill/>
                <a:latin typeface="+mn-lt"/>
                <a:cs typeface="+mn-cs"/>
              </a:rPr>
              <a:t> </a:t>
            </a:r>
          </a:p>
        </p:txBody>
      </p:sp>
      <p:sp>
        <p:nvSpPr>
          <p:cNvPr id="6" name="TextBox 5"/>
          <p:cNvSpPr txBox="1">
            <a:spLocks noRot="1" noChangeAspect="1" noMove="1" noResize="1" noEditPoints="1" noAdjustHandles="1" noChangeArrowheads="1" noChangeShapeType="1" noTextEdit="1"/>
          </p:cNvSpPr>
          <p:nvPr/>
        </p:nvSpPr>
        <p:spPr>
          <a:xfrm>
            <a:off x="5733839" y="3381078"/>
            <a:ext cx="4963859" cy="691536"/>
          </a:xfrm>
          <a:prstGeom prst="rect">
            <a:avLst/>
          </a:prstGeom>
          <a:blipFill>
            <a:blip r:embed="rId6"/>
            <a:stretch>
              <a:fillRect/>
            </a:stretch>
          </a:blipFill>
        </p:spPr>
        <p:txBody>
          <a:bodyPr/>
          <a:lstStyle/>
          <a:p>
            <a:pPr fontAlgn="auto">
              <a:spcBef>
                <a:spcPts val="0"/>
              </a:spcBef>
              <a:spcAft>
                <a:spcPts val="0"/>
              </a:spcAft>
              <a:defRPr/>
            </a:pPr>
            <a:r>
              <a:rPr lang="en-US">
                <a:noFill/>
                <a:latin typeface="+mn-lt"/>
                <a:cs typeface="+mn-cs"/>
              </a:rPr>
              <a:t> </a:t>
            </a:r>
          </a:p>
        </p:txBody>
      </p:sp>
      <p:sp>
        <p:nvSpPr>
          <p:cNvPr id="7" name="TextBox 6"/>
          <p:cNvSpPr txBox="1">
            <a:spLocks noChangeArrowheads="1"/>
          </p:cNvSpPr>
          <p:nvPr/>
        </p:nvSpPr>
        <p:spPr bwMode="auto">
          <a:xfrm>
            <a:off x="342900" y="4510088"/>
            <a:ext cx="11506200" cy="646112"/>
          </a:xfrm>
          <a:prstGeom prst="rect">
            <a:avLst/>
          </a:prstGeom>
          <a:noFill/>
          <a:ln w="9525">
            <a:noFill/>
            <a:miter lim="800000"/>
            <a:headEnd/>
            <a:tailEnd/>
          </a:ln>
        </p:spPr>
        <p:txBody>
          <a:bodyPr>
            <a:spAutoFit/>
          </a:bodyPr>
          <a:lstStyle/>
          <a:p>
            <a:r>
              <a:rPr lang="en-US" b="1" dirty="0">
                <a:solidFill>
                  <a:srgbClr val="0000FF"/>
                </a:solidFill>
              </a:rPr>
              <a:t>Application example</a:t>
            </a:r>
            <a:r>
              <a:rPr lang="en-US" dirty="0">
                <a:solidFill>
                  <a:srgbClr val="0000FF"/>
                </a:solidFill>
              </a:rPr>
              <a:t>:  Suppose you are using an antenna feed line that has a loss of 1dB. You can calculate the amount of transmitter power that’s actually reaching your antenna and how much is lost in the feed line. </a:t>
            </a:r>
          </a:p>
        </p:txBody>
      </p:sp>
      <p:sp>
        <p:nvSpPr>
          <p:cNvPr id="9" name="Oval 8"/>
          <p:cNvSpPr/>
          <p:nvPr/>
        </p:nvSpPr>
        <p:spPr>
          <a:xfrm>
            <a:off x="5486400" y="2057400"/>
            <a:ext cx="6096000" cy="1295400"/>
          </a:xfrm>
          <a:prstGeom prst="ellipse">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nvGrpSpPr>
          <p:cNvPr id="16" name="Group 15"/>
          <p:cNvGrpSpPr>
            <a:grpSpLocks/>
          </p:cNvGrpSpPr>
          <p:nvPr/>
        </p:nvGrpSpPr>
        <p:grpSpPr bwMode="auto">
          <a:xfrm>
            <a:off x="5338763" y="4384675"/>
            <a:ext cx="4338637" cy="1381125"/>
            <a:chOff x="5338254" y="4385214"/>
            <a:chExt cx="4339146" cy="1380060"/>
          </a:xfrm>
        </p:grpSpPr>
        <p:sp>
          <p:nvSpPr>
            <p:cNvPr id="12" name="Oval 11"/>
            <p:cNvSpPr/>
            <p:nvPr/>
          </p:nvSpPr>
          <p:spPr>
            <a:xfrm>
              <a:off x="8381848" y="4385214"/>
              <a:ext cx="1295552" cy="558369"/>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3" name="Oval 12"/>
            <p:cNvSpPr/>
            <p:nvPr/>
          </p:nvSpPr>
          <p:spPr>
            <a:xfrm>
              <a:off x="5338254" y="5206905"/>
              <a:ext cx="749388" cy="558369"/>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cxnSp>
          <p:nvCxnSpPr>
            <p:cNvPr id="15" name="Straight Arrow Connector 14"/>
            <p:cNvCxnSpPr>
              <a:stCxn id="13" idx="6"/>
              <a:endCxn id="12" idx="3"/>
            </p:cNvCxnSpPr>
            <p:nvPr/>
          </p:nvCxnSpPr>
          <p:spPr>
            <a:xfrm flipV="1">
              <a:off x="6087642" y="4861097"/>
              <a:ext cx="2484728" cy="624993"/>
            </a:xfrm>
            <a:prstGeom prst="straightConnector1">
              <a:avLst/>
            </a:prstGeom>
            <a:ln>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grpSp>
      <p:sp>
        <p:nvSpPr>
          <p:cNvPr id="24588" name="TextBox 16"/>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700C1046-54D0-4F68-B23E-9F7E5D2DFCC1}" type="slidenum">
              <a:rPr lang="en-US" sz="1600">
                <a:solidFill>
                  <a:schemeClr val="bg1"/>
                </a:solidFill>
              </a:rPr>
              <a:pPr algn="r"/>
              <a:t>11</a:t>
            </a:fld>
            <a:endParaRPr 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par>
                                <p:cTn id="16" presetID="14" presetClass="entr" presetSubtype="10" fill="hold"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randombar(horizontal)">
                                      <p:cBhvr>
                                        <p:cTn id="18" dur="500"/>
                                        <p:tgtEl>
                                          <p:spTgt spid="6"/>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fill="hold"/>
                                        <p:tgtEl>
                                          <p:spTgt spid="7"/>
                                        </p:tgtEl>
                                        <p:attrNameLst>
                                          <p:attrName>ppt_x</p:attrName>
                                        </p:attrNameLst>
                                      </p:cBhvr>
                                      <p:tavLst>
                                        <p:tav tm="0">
                                          <p:val>
                                            <p:strVal val="#ppt_x"/>
                                          </p:val>
                                        </p:tav>
                                        <p:tav tm="100000">
                                          <p:val>
                                            <p:strVal val="#ppt_x"/>
                                          </p:val>
                                        </p:tav>
                                      </p:tavLst>
                                    </p:anim>
                                    <p:anim calcmode="lin" valueType="num">
                                      <p:cBhvr additive="base">
                                        <p:cTn id="2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4" presetClass="entr" presetSubtype="1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randombar(horizontal)">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nodeType="clickEffect">
                                  <p:stCondLst>
                                    <p:cond delay="0"/>
                                  </p:stCondLst>
                                  <p:childTnLst>
                                    <p:set>
                                      <p:cBhvr>
                                        <p:cTn id="33" dur="1" fill="hold">
                                          <p:stCondLst>
                                            <p:cond delay="0"/>
                                          </p:stCondLst>
                                        </p:cTn>
                                        <p:tgtEl>
                                          <p:spTgt spid="14"/>
                                        </p:tgtEl>
                                        <p:attrNameLst>
                                          <p:attrName>style.visibility</p:attrName>
                                        </p:attrNameLst>
                                      </p:cBhvr>
                                      <p:to>
                                        <p:strVal val="visible"/>
                                      </p:to>
                                    </p:set>
                                    <p:animEffect transition="in" filter="randombar(horizontal)">
                                      <p:cBhvr>
                                        <p:cTn id="34" dur="500"/>
                                        <p:tgtEl>
                                          <p:spTgt spid="14"/>
                                        </p:tgtEl>
                                      </p:cBhvr>
                                    </p:animEffect>
                                  </p:childTnLst>
                                </p:cTn>
                              </p:par>
                            </p:childTnLst>
                          </p:cTn>
                        </p:par>
                      </p:childTnLst>
                    </p:cTn>
                  </p:par>
                  <p:par>
                    <p:cTn id="35" fill="hold">
                      <p:stCondLst>
                        <p:cond delay="indefinite"/>
                      </p:stCondLst>
                      <p:childTnLst>
                        <p:par>
                          <p:cTn id="36" fill="hold">
                            <p:stCondLst>
                              <p:cond delay="0"/>
                            </p:stCondLst>
                            <p:childTnLst>
                              <p:par>
                                <p:cTn id="37" presetID="14" presetClass="entr" presetSubtype="10" fill="hold"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randombar(horizontal)">
                                      <p:cBhvr>
                                        <p:cTn id="3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animBg="1"/>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3"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Impedance</a:t>
            </a:r>
          </a:p>
        </p:txBody>
      </p:sp>
      <p:sp>
        <p:nvSpPr>
          <p:cNvPr id="3" name="Content Placeholder 2"/>
          <p:cNvSpPr>
            <a:spLocks noGrp="1"/>
          </p:cNvSpPr>
          <p:nvPr>
            <p:ph idx="1"/>
          </p:nvPr>
        </p:nvSpPr>
        <p:spPr bwMode="auto">
          <a:xfrm>
            <a:off x="317500" y="1981200"/>
            <a:ext cx="6324600" cy="4267200"/>
          </a:xfrm>
          <a:noFill/>
          <a:ln>
            <a:miter lim="800000"/>
            <a:headEnd/>
            <a:tailEnd/>
          </a:ln>
        </p:spPr>
        <p:txBody>
          <a:bodyPr vert="horz" wrap="square" lIns="91440" tIns="45720" rIns="91440" bIns="45720" numCol="1" anchor="t" anchorCtr="0" compatLnSpc="1">
            <a:prstTxWarp prst="textNoShape">
              <a:avLst/>
            </a:prstTxWarp>
          </a:bodyPr>
          <a:lstStyle/>
          <a:p>
            <a:r>
              <a:rPr lang="en-US" dirty="0"/>
              <a:t>Impedance is the opposition to current flow in an ac circuit caused by resistance, reactance, or any combination of the two. Denoted by </a:t>
            </a:r>
            <a:r>
              <a:rPr lang="en-US" i="1" dirty="0">
                <a:solidFill>
                  <a:srgbClr val="C00000"/>
                </a:solidFill>
              </a:rPr>
              <a:t>Z</a:t>
            </a:r>
            <a:r>
              <a:rPr lang="en-US" dirty="0"/>
              <a:t>. Measured in ohms.</a:t>
            </a:r>
          </a:p>
          <a:p>
            <a:r>
              <a:rPr lang="en-US" dirty="0"/>
              <a:t>Like resistance, it’s the ratio of voltage to current (Fig. 4.13).</a:t>
            </a:r>
          </a:p>
        </p:txBody>
      </p:sp>
      <p:pic>
        <p:nvPicPr>
          <p:cNvPr id="4" name="Picture 2" descr="Fig4-13.jpg"/>
          <p:cNvPicPr>
            <a:picLocks noChangeAspect="1"/>
          </p:cNvPicPr>
          <p:nvPr/>
        </p:nvPicPr>
        <p:blipFill>
          <a:blip r:embed="rId2"/>
          <a:srcRect/>
          <a:stretch>
            <a:fillRect/>
          </a:stretch>
        </p:blipFill>
        <p:spPr bwMode="auto">
          <a:xfrm>
            <a:off x="6642100" y="3398838"/>
            <a:ext cx="5321300" cy="2997200"/>
          </a:xfrm>
          <a:prstGeom prst="rect">
            <a:avLst/>
          </a:prstGeom>
          <a:noFill/>
          <a:ln w="12700">
            <a:solidFill>
              <a:schemeClr val="tx1"/>
            </a:solidFill>
            <a:miter lim="800000"/>
            <a:headEnd/>
            <a:tailEnd/>
          </a:ln>
        </p:spPr>
      </p:pic>
      <p:sp>
        <p:nvSpPr>
          <p:cNvPr id="5" name="TextBox 4"/>
          <p:cNvSpPr txBox="1">
            <a:spLocks noChangeArrowheads="1"/>
          </p:cNvSpPr>
          <p:nvPr/>
        </p:nvSpPr>
        <p:spPr bwMode="auto">
          <a:xfrm>
            <a:off x="8656638" y="2868613"/>
            <a:ext cx="1828800" cy="400050"/>
          </a:xfrm>
          <a:prstGeom prst="rect">
            <a:avLst/>
          </a:prstGeom>
          <a:noFill/>
          <a:ln w="9525">
            <a:noFill/>
            <a:miter lim="800000"/>
            <a:headEnd/>
            <a:tailEnd/>
          </a:ln>
        </p:spPr>
        <p:txBody>
          <a:bodyPr>
            <a:spAutoFit/>
          </a:bodyPr>
          <a:lstStyle/>
          <a:p>
            <a:r>
              <a:rPr lang="en-US" sz="2000" b="1"/>
              <a:t>Figure 4.13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par>
                                <p:cTn id="20" presetID="14" presetClass="entr" presetSubtype="1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randombar(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7"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Resonance</a:t>
            </a:r>
          </a:p>
        </p:txBody>
      </p:sp>
      <p:sp>
        <p:nvSpPr>
          <p:cNvPr id="3" name="Content Placeholder 2"/>
          <p:cNvSpPr>
            <a:spLocks noGrp="1"/>
          </p:cNvSpPr>
          <p:nvPr>
            <p:ph idx="1"/>
          </p:nvPr>
        </p:nvSpPr>
        <p:spPr bwMode="auto">
          <a:xfrm>
            <a:off x="609600" y="2136775"/>
            <a:ext cx="10972800" cy="4035425"/>
          </a:xfrm>
          <a:noFill/>
          <a:ln>
            <a:miter lim="800000"/>
            <a:headEnd/>
            <a:tailEnd/>
          </a:ln>
        </p:spPr>
        <p:txBody>
          <a:bodyPr vert="horz" wrap="square" lIns="91440" tIns="45720" rIns="91440" bIns="45720" numCol="1" anchor="t" anchorCtr="0" compatLnSpc="1">
            <a:prstTxWarp prst="textNoShape">
              <a:avLst/>
            </a:prstTxWarp>
          </a:bodyPr>
          <a:lstStyle/>
          <a:p>
            <a:r>
              <a:rPr lang="en-US" sz="3000" dirty="0"/>
              <a:t>Resonance is the condition in which there is a match between the frequency at which a circuit or antenna naturally responds to the frequency of an applied signal</a:t>
            </a:r>
          </a:p>
          <a:p>
            <a:r>
              <a:rPr lang="en-US" sz="3000" dirty="0"/>
              <a:t>Occurs when capacitive and inductive reactance are equal</a:t>
            </a:r>
          </a:p>
          <a:p>
            <a:r>
              <a:rPr lang="en-US" sz="3000" dirty="0"/>
              <a:t>In a resonant series circuit, reactance of L and C cancel, making a short circuit, leaving only the resistance (R) as the circuit’s impedance </a:t>
            </a:r>
          </a:p>
          <a:p>
            <a:r>
              <a:rPr lang="en-US" sz="3000" dirty="0"/>
              <a:t>Used in filters &amp; tuned circuits to pass or reject specific frequencies</a:t>
            </a:r>
          </a:p>
          <a:p>
            <a:endParaRPr lang="en-US" sz="3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1" name="Title 1"/>
          <p:cNvSpPr>
            <a:spLocks noGrp="1"/>
          </p:cNvSpPr>
          <p:nvPr>
            <p:ph type="title"/>
          </p:nvPr>
        </p:nvSpPr>
        <p:spPr bwMode="auto">
          <a:xfrm>
            <a:off x="609600" y="1446213"/>
            <a:ext cx="6934200" cy="1143000"/>
          </a:xfrm>
          <a:noFill/>
          <a:ln>
            <a:miter lim="800000"/>
            <a:headEnd/>
            <a:tailEnd/>
          </a:ln>
        </p:spPr>
        <p:txBody>
          <a:bodyPr vert="horz" wrap="square" lIns="91440" tIns="45720" rIns="91440" bIns="45720" numCol="1" anchor="t" anchorCtr="0" compatLnSpc="1">
            <a:prstTxWarp prst="textNoShape">
              <a:avLst/>
            </a:prstTxWarp>
          </a:bodyPr>
          <a:lstStyle/>
          <a:p>
            <a:pPr algn="l"/>
            <a:r>
              <a:rPr lang="en-US"/>
              <a:t>Resonant Series Circuit</a:t>
            </a:r>
          </a:p>
        </p:txBody>
      </p:sp>
      <p:pic>
        <p:nvPicPr>
          <p:cNvPr id="128002" name="Picture 2" descr="Fig4-14.jpg"/>
          <p:cNvPicPr>
            <a:picLocks noChangeAspect="1"/>
          </p:cNvPicPr>
          <p:nvPr/>
        </p:nvPicPr>
        <p:blipFill>
          <a:blip r:embed="rId2"/>
          <a:srcRect/>
          <a:stretch>
            <a:fillRect/>
          </a:stretch>
        </p:blipFill>
        <p:spPr bwMode="auto">
          <a:xfrm>
            <a:off x="7848600" y="1574800"/>
            <a:ext cx="3962400" cy="4895850"/>
          </a:xfrm>
          <a:prstGeom prst="rect">
            <a:avLst/>
          </a:prstGeom>
          <a:noFill/>
          <a:ln w="9525">
            <a:solidFill>
              <a:schemeClr val="tx1"/>
            </a:solidFill>
            <a:miter lim="800000"/>
            <a:headEnd/>
            <a:tailEnd/>
          </a:ln>
        </p:spPr>
      </p:pic>
      <p:sp>
        <p:nvSpPr>
          <p:cNvPr id="128003" name="TextBox 3"/>
          <p:cNvSpPr txBox="1">
            <a:spLocks noChangeArrowheads="1"/>
          </p:cNvSpPr>
          <p:nvPr/>
        </p:nvSpPr>
        <p:spPr bwMode="auto">
          <a:xfrm>
            <a:off x="533400" y="2819400"/>
            <a:ext cx="5562600" cy="3081338"/>
          </a:xfrm>
          <a:prstGeom prst="rect">
            <a:avLst/>
          </a:prstGeom>
          <a:noFill/>
          <a:ln w="9525">
            <a:noFill/>
            <a:miter lim="800000"/>
            <a:headEnd/>
            <a:tailEnd/>
          </a:ln>
        </p:spPr>
        <p:txBody>
          <a:bodyPr>
            <a:spAutoFit/>
          </a:bodyPr>
          <a:lstStyle/>
          <a:p>
            <a:r>
              <a:rPr lang="en-US" sz="2800">
                <a:solidFill>
                  <a:srgbClr val="C00000"/>
                </a:solidFill>
              </a:rPr>
              <a:t>In a resonant series circuit, the reactance of L and the reactance of C cancel, making a short circuit. This leaves only the resistance (R) as the circuit’s impedance. </a:t>
            </a:r>
          </a:p>
          <a:p>
            <a:endParaRPr lang="en-US" sz="2800">
              <a:solidFill>
                <a:srgbClr val="C00000"/>
              </a:solidFill>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5"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Self-Resonance</a:t>
            </a:r>
          </a:p>
        </p:txBody>
      </p:sp>
      <p:sp>
        <p:nvSpPr>
          <p:cNvPr id="3" name="Content Placeholder 2"/>
          <p:cNvSpPr>
            <a:spLocks noGrp="1"/>
          </p:cNvSpPr>
          <p:nvPr>
            <p:ph idx="1"/>
          </p:nvPr>
        </p:nvSpPr>
        <p:spPr bwMode="auto">
          <a:xfrm>
            <a:off x="609600" y="2362200"/>
            <a:ext cx="10972800" cy="3886200"/>
          </a:xfrm>
          <a:noFill/>
          <a:ln>
            <a:miter lim="800000"/>
            <a:headEnd/>
            <a:tailEnd/>
          </a:ln>
        </p:spPr>
        <p:txBody>
          <a:bodyPr vert="horz" wrap="square" lIns="91440" tIns="45720" rIns="91440" bIns="45720" numCol="1" anchor="t" anchorCtr="0" compatLnSpc="1">
            <a:prstTxWarp prst="textNoShape">
              <a:avLst/>
            </a:prstTxWarp>
          </a:bodyPr>
          <a:lstStyle/>
          <a:p>
            <a:r>
              <a:rPr lang="en-US" dirty="0"/>
              <a:t>Resonance can occur when a component’s expected reactance equals the reactance of it’s parasitic reactance</a:t>
            </a:r>
            <a:r>
              <a:rPr lang="en-US" dirty="0">
                <a:solidFill>
                  <a:srgbClr val="CC0000"/>
                </a:solidFill>
              </a:rPr>
              <a:t> </a:t>
            </a:r>
            <a:r>
              <a:rPr lang="en-US" dirty="0"/>
              <a:t>(called </a:t>
            </a:r>
            <a:r>
              <a:rPr lang="en-US" i="1" dirty="0">
                <a:solidFill>
                  <a:srgbClr val="C00000"/>
                </a:solidFill>
              </a:rPr>
              <a:t>self-resonance</a:t>
            </a:r>
            <a:endParaRPr lang="en-US" dirty="0"/>
          </a:p>
          <a:p>
            <a:r>
              <a:rPr lang="en-US" dirty="0"/>
              <a:t>Results in a component that appears to be a short or open circuit at the self-resonant frequency</a:t>
            </a:r>
          </a:p>
          <a:p>
            <a:r>
              <a:rPr lang="en-US" dirty="0"/>
              <a:t>Above this frequency, the component’s reactance switches type, making an inductor capacitive and a capacitor inductive!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49"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Impedance Transformation</a:t>
            </a:r>
          </a:p>
        </p:txBody>
      </p:sp>
      <p:sp>
        <p:nvSpPr>
          <p:cNvPr id="3" name="Content Placeholder 2"/>
          <p:cNvSpPr>
            <a:spLocks noGrp="1"/>
          </p:cNvSpPr>
          <p:nvPr>
            <p:ph idx="1"/>
          </p:nvPr>
        </p:nvSpPr>
        <p:spPr bwMode="auto">
          <a:xfrm>
            <a:off x="609600" y="23622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a:t>A transformer can change the combination of voltage and current while transferring energy</a:t>
            </a:r>
          </a:p>
          <a:p>
            <a:r>
              <a:rPr lang="en-US"/>
              <a:t>The transformer also changes impedance between the primary and secondary circuits (by changing the ratio of voltage and current between the primary and secondary circuits)</a:t>
            </a:r>
          </a:p>
          <a:p>
            <a:r>
              <a:rPr lang="en-US"/>
              <a:t>The turns ratio controls the transformation in the same way as the ratio of gear teeth in a mechanical transmission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3" name="Title 1"/>
          <p:cNvSpPr>
            <a:spLocks noGrp="1"/>
          </p:cNvSpPr>
          <p:nvPr>
            <p:ph type="title"/>
          </p:nvPr>
        </p:nvSpPr>
        <p:spPr bwMode="auto">
          <a:xfrm>
            <a:off x="609600" y="1371600"/>
            <a:ext cx="10972800" cy="838200"/>
          </a:xfrm>
          <a:noFill/>
          <a:ln>
            <a:miter lim="800000"/>
            <a:headEnd/>
            <a:tailEnd/>
          </a:ln>
        </p:spPr>
        <p:txBody>
          <a:bodyPr vert="horz" wrap="square" lIns="91440" tIns="45720" rIns="91440" bIns="45720" numCol="1" anchor="t" anchorCtr="0" compatLnSpc="1">
            <a:prstTxWarp prst="textNoShape">
              <a:avLst/>
            </a:prstTxWarp>
          </a:bodyPr>
          <a:lstStyle/>
          <a:p>
            <a:r>
              <a:rPr lang="en-US"/>
              <a:t>Impedance Transformation Examples</a:t>
            </a:r>
          </a:p>
        </p:txBody>
      </p:sp>
      <p:sp>
        <p:nvSpPr>
          <p:cNvPr id="4" name="TextBox 3"/>
          <p:cNvSpPr txBox="1">
            <a:spLocks noRot="1" noChangeAspect="1" noMove="1" noResize="1" noEditPoints="1" noAdjustHandles="1" noChangeArrowheads="1" noChangeShapeType="1" noTextEdit="1"/>
          </p:cNvSpPr>
          <p:nvPr/>
        </p:nvSpPr>
        <p:spPr>
          <a:xfrm>
            <a:off x="6172200" y="2220686"/>
            <a:ext cx="629147" cy="1091196"/>
          </a:xfrm>
          <a:prstGeom prst="rect">
            <a:avLst/>
          </a:prstGeom>
          <a:blipFill>
            <a:blip r:embed="rId2"/>
            <a:stretch>
              <a:fillRect/>
            </a:stretch>
          </a:blipFill>
        </p:spPr>
        <p:txBody>
          <a:bodyPr/>
          <a:lstStyle/>
          <a:p>
            <a:pPr fontAlgn="auto">
              <a:spcBef>
                <a:spcPts val="0"/>
              </a:spcBef>
              <a:spcAft>
                <a:spcPts val="0"/>
              </a:spcAft>
              <a:defRPr/>
            </a:pPr>
            <a:r>
              <a:rPr lang="en-US" dirty="0">
                <a:noFill/>
                <a:latin typeface="+mn-lt"/>
                <a:cs typeface="+mn-cs"/>
              </a:rPr>
              <a:t> </a:t>
            </a:r>
          </a:p>
        </p:txBody>
      </p:sp>
      <p:sp>
        <p:nvSpPr>
          <p:cNvPr id="131077" name="TextBox 5"/>
          <p:cNvSpPr txBox="1">
            <a:spLocks noChangeArrowheads="1"/>
          </p:cNvSpPr>
          <p:nvPr/>
        </p:nvSpPr>
        <p:spPr bwMode="auto">
          <a:xfrm>
            <a:off x="5334000" y="2535238"/>
            <a:ext cx="838200" cy="461962"/>
          </a:xfrm>
          <a:prstGeom prst="rect">
            <a:avLst/>
          </a:prstGeom>
          <a:noFill/>
          <a:ln w="9525">
            <a:noFill/>
            <a:miter lim="800000"/>
            <a:headEnd/>
            <a:tailEnd/>
          </a:ln>
        </p:spPr>
        <p:txBody>
          <a:bodyPr>
            <a:spAutoFit/>
          </a:bodyPr>
          <a:lstStyle/>
          <a:p>
            <a:r>
              <a:rPr lang="en-US" sz="2400">
                <a:latin typeface="Cambria Math" pitchFamily="18" charset="0"/>
              </a:rPr>
              <a:t>or</a:t>
            </a:r>
          </a:p>
        </p:txBody>
      </p:sp>
      <p:sp>
        <p:nvSpPr>
          <p:cNvPr id="7" name="TextBox 6"/>
          <p:cNvSpPr txBox="1">
            <a:spLocks noChangeArrowheads="1"/>
          </p:cNvSpPr>
          <p:nvPr/>
        </p:nvSpPr>
        <p:spPr bwMode="auto">
          <a:xfrm>
            <a:off x="457200" y="3962400"/>
            <a:ext cx="10972800" cy="830263"/>
          </a:xfrm>
          <a:prstGeom prst="rect">
            <a:avLst/>
          </a:prstGeom>
          <a:noFill/>
          <a:ln w="9525">
            <a:noFill/>
            <a:miter lim="800000"/>
            <a:headEnd/>
            <a:tailEnd/>
          </a:ln>
        </p:spPr>
        <p:txBody>
          <a:bodyPr>
            <a:spAutoFit/>
          </a:bodyPr>
          <a:lstStyle/>
          <a:p>
            <a:r>
              <a:rPr lang="en-US" sz="2400">
                <a:solidFill>
                  <a:srgbClr val="C00000"/>
                </a:solidFill>
                <a:latin typeface="Cambria Math" pitchFamily="18" charset="0"/>
              </a:rPr>
              <a:t>What is the primary impedance if a 200 Ω load is connected to the secondary of a transformer with a 5:1 secondary-to-primary turns ratio?</a:t>
            </a:r>
          </a:p>
        </p:txBody>
      </p:sp>
      <p:sp>
        <p:nvSpPr>
          <p:cNvPr id="9" name="TextBox 8"/>
          <p:cNvSpPr txBox="1">
            <a:spLocks noRot="1" noChangeAspect="1" noMove="1" noResize="1" noEditPoints="1" noAdjustHandles="1" noChangeArrowheads="1" noChangeShapeType="1" noTextEdit="1"/>
          </p:cNvSpPr>
          <p:nvPr/>
        </p:nvSpPr>
        <p:spPr>
          <a:xfrm>
            <a:off x="3458037" y="5135727"/>
            <a:ext cx="1629998" cy="703782"/>
          </a:xfrm>
          <a:prstGeom prst="rect">
            <a:avLst/>
          </a:prstGeom>
          <a:blipFill>
            <a:blip r:embed="rId3"/>
            <a:stretch>
              <a:fillRect/>
            </a:stretch>
          </a:blipFill>
        </p:spPr>
        <p:txBody>
          <a:bodyPr/>
          <a:lstStyle/>
          <a:p>
            <a:pPr fontAlgn="auto">
              <a:spcBef>
                <a:spcPts val="0"/>
              </a:spcBef>
              <a:spcAft>
                <a:spcPts val="0"/>
              </a:spcAft>
              <a:defRPr/>
            </a:pPr>
            <a:r>
              <a:rPr lang="en-US">
                <a:noFill/>
                <a:latin typeface="+mn-lt"/>
                <a:cs typeface="+mn-cs"/>
              </a:rPr>
              <a:t> </a:t>
            </a:r>
          </a:p>
        </p:txBody>
      </p:sp>
      <p:sp>
        <p:nvSpPr>
          <p:cNvPr id="10" name="TextBox 9"/>
          <p:cNvSpPr txBox="1">
            <a:spLocks noRot="1" noChangeAspect="1" noMove="1" noResize="1" noEditPoints="1" noAdjustHandles="1" noChangeArrowheads="1" noChangeShapeType="1" noTextEdit="1"/>
          </p:cNvSpPr>
          <p:nvPr/>
        </p:nvSpPr>
        <p:spPr>
          <a:xfrm>
            <a:off x="5347284" y="5305998"/>
            <a:ext cx="946285" cy="360804"/>
          </a:xfrm>
          <a:prstGeom prst="rect">
            <a:avLst/>
          </a:prstGeom>
          <a:blipFill>
            <a:blip r:embed="rId4"/>
            <a:stretch>
              <a:fillRect l="-3871" r="-9032" b="-10000"/>
            </a:stretch>
          </a:blipFill>
        </p:spPr>
        <p:txBody>
          <a:bodyPr/>
          <a:lstStyle/>
          <a:p>
            <a:pPr fontAlgn="auto">
              <a:spcBef>
                <a:spcPts val="0"/>
              </a:spcBef>
              <a:spcAft>
                <a:spcPts val="0"/>
              </a:spcAft>
              <a:defRPr/>
            </a:pPr>
            <a:r>
              <a:rPr lang="en-US">
                <a:noFill/>
                <a:latin typeface="+mn-lt"/>
                <a:cs typeface="+mn-cs"/>
              </a:rPr>
              <a:t> </a:t>
            </a:r>
          </a:p>
        </p:txBody>
      </p:sp>
      <p:grpSp>
        <p:nvGrpSpPr>
          <p:cNvPr id="14" name="Group 13">
            <a:extLst>
              <a:ext uri="{FF2B5EF4-FFF2-40B4-BE49-F238E27FC236}">
                <a16:creationId xmlns:a16="http://schemas.microsoft.com/office/drawing/2014/main" id="{A464EC7D-0056-5605-CED9-FFF3CF8174B7}"/>
              </a:ext>
            </a:extLst>
          </p:cNvPr>
          <p:cNvGrpSpPr/>
          <p:nvPr/>
        </p:nvGrpSpPr>
        <p:grpSpPr>
          <a:xfrm>
            <a:off x="7467600" y="2231703"/>
            <a:ext cx="629147" cy="1069032"/>
            <a:chOff x="9398416" y="2150500"/>
            <a:chExt cx="629147" cy="1069032"/>
          </a:xfrm>
        </p:grpSpPr>
        <p:sp>
          <p:nvSpPr>
            <p:cNvPr id="2" name="TextBox 1">
              <a:extLst>
                <a:ext uri="{FF2B5EF4-FFF2-40B4-BE49-F238E27FC236}">
                  <a16:creationId xmlns:a16="http://schemas.microsoft.com/office/drawing/2014/main" id="{0DD14D21-A29B-A1CF-AC51-A8B7B7D24691}"/>
                </a:ext>
              </a:extLst>
            </p:cNvPr>
            <p:cNvSpPr txBox="1"/>
            <p:nvPr/>
          </p:nvSpPr>
          <p:spPr>
            <a:xfrm>
              <a:off x="9398416" y="2150500"/>
              <a:ext cx="629147" cy="461665"/>
            </a:xfrm>
            <a:prstGeom prst="rect">
              <a:avLst/>
            </a:prstGeom>
            <a:noFill/>
          </p:spPr>
          <p:txBody>
            <a:bodyPr wrap="square" rtlCol="0">
              <a:spAutoFit/>
            </a:bodyPr>
            <a:lstStyle/>
            <a:p>
              <a:r>
                <a:rPr lang="en-US" sz="2400" i="1" dirty="0">
                  <a:latin typeface="Cambria Math" panose="02040503050406030204" pitchFamily="18" charset="0"/>
                  <a:ea typeface="Cambria Math" panose="02040503050406030204" pitchFamily="18" charset="0"/>
                </a:rPr>
                <a:t>N</a:t>
              </a:r>
              <a:r>
                <a:rPr lang="en-US" sz="2400" i="1" baseline="-25000" dirty="0">
                  <a:latin typeface="Cambria Math" panose="02040503050406030204" pitchFamily="18" charset="0"/>
                  <a:ea typeface="Cambria Math" panose="02040503050406030204" pitchFamily="18" charset="0"/>
                </a:rPr>
                <a:t>P</a:t>
              </a:r>
            </a:p>
          </p:txBody>
        </p:sp>
        <p:sp>
          <p:nvSpPr>
            <p:cNvPr id="12" name="TextBox 11">
              <a:extLst>
                <a:ext uri="{FF2B5EF4-FFF2-40B4-BE49-F238E27FC236}">
                  <a16:creationId xmlns:a16="http://schemas.microsoft.com/office/drawing/2014/main" id="{22702E66-E8A4-DB09-F1BC-DF3AE9437736}"/>
                </a:ext>
              </a:extLst>
            </p:cNvPr>
            <p:cNvSpPr txBox="1"/>
            <p:nvPr/>
          </p:nvSpPr>
          <p:spPr>
            <a:xfrm>
              <a:off x="9398416" y="2757867"/>
              <a:ext cx="629147" cy="461665"/>
            </a:xfrm>
            <a:prstGeom prst="rect">
              <a:avLst/>
            </a:prstGeom>
            <a:noFill/>
          </p:spPr>
          <p:txBody>
            <a:bodyPr wrap="square" rtlCol="0">
              <a:spAutoFit/>
            </a:bodyPr>
            <a:lstStyle/>
            <a:p>
              <a:r>
                <a:rPr lang="en-US" sz="2400" i="1" dirty="0">
                  <a:latin typeface="Cambria Math" panose="02040503050406030204" pitchFamily="18" charset="0"/>
                  <a:ea typeface="Cambria Math" panose="02040503050406030204" pitchFamily="18" charset="0"/>
                </a:rPr>
                <a:t>N</a:t>
              </a:r>
              <a:r>
                <a:rPr lang="en-US" sz="2400" i="1" baseline="-25000" dirty="0">
                  <a:latin typeface="Cambria Math" panose="02040503050406030204" pitchFamily="18" charset="0"/>
                  <a:ea typeface="Cambria Math" panose="02040503050406030204" pitchFamily="18" charset="0"/>
                </a:rPr>
                <a:t>S</a:t>
              </a:r>
            </a:p>
          </p:txBody>
        </p:sp>
        <p:cxnSp>
          <p:nvCxnSpPr>
            <p:cNvPr id="11" name="Straight Connector 10">
              <a:extLst>
                <a:ext uri="{FF2B5EF4-FFF2-40B4-BE49-F238E27FC236}">
                  <a16:creationId xmlns:a16="http://schemas.microsoft.com/office/drawing/2014/main" id="{6752558A-EEAE-805B-D63F-45B795A6E6F0}"/>
                </a:ext>
              </a:extLst>
            </p:cNvPr>
            <p:cNvCxnSpPr/>
            <p:nvPr/>
          </p:nvCxnSpPr>
          <p:spPr>
            <a:xfrm>
              <a:off x="9398416" y="2693420"/>
              <a:ext cx="62914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3" name="TextBox 12">
            <a:extLst>
              <a:ext uri="{FF2B5EF4-FFF2-40B4-BE49-F238E27FC236}">
                <a16:creationId xmlns:a16="http://schemas.microsoft.com/office/drawing/2014/main" id="{F02F3A5E-21C2-CA40-75AF-AC78D6C84177}"/>
              </a:ext>
            </a:extLst>
          </p:cNvPr>
          <p:cNvSpPr txBox="1"/>
          <p:nvPr/>
        </p:nvSpPr>
        <p:spPr>
          <a:xfrm>
            <a:off x="7010400" y="2527034"/>
            <a:ext cx="629147"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a:t>
            </a:r>
          </a:p>
        </p:txBody>
      </p:sp>
      <p:sp>
        <p:nvSpPr>
          <p:cNvPr id="15" name="TextBox 14">
            <a:extLst>
              <a:ext uri="{FF2B5EF4-FFF2-40B4-BE49-F238E27FC236}">
                <a16:creationId xmlns:a16="http://schemas.microsoft.com/office/drawing/2014/main" id="{BC4810F2-797A-DAEC-B88D-0D6D592DA26E}"/>
              </a:ext>
            </a:extLst>
          </p:cNvPr>
          <p:cNvSpPr txBox="1"/>
          <p:nvPr/>
        </p:nvSpPr>
        <p:spPr>
          <a:xfrm>
            <a:off x="2879804" y="2500028"/>
            <a:ext cx="1295400" cy="461665"/>
          </a:xfrm>
          <a:prstGeom prst="rect">
            <a:avLst/>
          </a:prstGeom>
          <a:noFill/>
        </p:spPr>
        <p:txBody>
          <a:bodyPr wrap="square" rtlCol="0">
            <a:spAutoFit/>
          </a:bodyPr>
          <a:lstStyle/>
          <a:p>
            <a:r>
              <a:rPr lang="en-US" sz="2400" i="1" dirty="0">
                <a:latin typeface="Cambria Math" panose="02040503050406030204" pitchFamily="18" charset="0"/>
                <a:ea typeface="Cambria Math" panose="02040503050406030204" pitchFamily="18" charset="0"/>
              </a:rPr>
              <a:t>Z</a:t>
            </a:r>
            <a:r>
              <a:rPr lang="en-US" sz="2400" i="1" baseline="-25000" dirty="0">
                <a:latin typeface="Cambria Math" panose="02040503050406030204" pitchFamily="18" charset="0"/>
                <a:ea typeface="Cambria Math" panose="02040503050406030204" pitchFamily="18" charset="0"/>
              </a:rPr>
              <a:t>P</a:t>
            </a:r>
            <a:r>
              <a:rPr lang="en-US" sz="2400" i="1" dirty="0">
                <a:latin typeface="Cambria Math" panose="02040503050406030204" pitchFamily="18" charset="0"/>
                <a:ea typeface="Cambria Math" panose="02040503050406030204" pitchFamily="18" charset="0"/>
              </a:rPr>
              <a:t> = Z</a:t>
            </a:r>
            <a:r>
              <a:rPr lang="en-US" sz="2400" i="1" baseline="-25000" dirty="0">
                <a:latin typeface="Cambria Math" panose="02040503050406030204" pitchFamily="18" charset="0"/>
                <a:ea typeface="Cambria Math" panose="02040503050406030204" pitchFamily="18" charset="0"/>
              </a:rPr>
              <a:t>S</a:t>
            </a:r>
          </a:p>
        </p:txBody>
      </p:sp>
      <p:grpSp>
        <p:nvGrpSpPr>
          <p:cNvPr id="18" name="Group 17">
            <a:extLst>
              <a:ext uri="{FF2B5EF4-FFF2-40B4-BE49-F238E27FC236}">
                <a16:creationId xmlns:a16="http://schemas.microsoft.com/office/drawing/2014/main" id="{E04CC808-5542-D0DE-1E1D-FEBB3B0BA2F1}"/>
              </a:ext>
            </a:extLst>
          </p:cNvPr>
          <p:cNvGrpSpPr/>
          <p:nvPr/>
        </p:nvGrpSpPr>
        <p:grpSpPr>
          <a:xfrm>
            <a:off x="4118267" y="2227631"/>
            <a:ext cx="629147" cy="1069032"/>
            <a:chOff x="9398416" y="2150500"/>
            <a:chExt cx="629147" cy="1069032"/>
          </a:xfrm>
        </p:grpSpPr>
        <p:sp>
          <p:nvSpPr>
            <p:cNvPr id="19" name="TextBox 18">
              <a:extLst>
                <a:ext uri="{FF2B5EF4-FFF2-40B4-BE49-F238E27FC236}">
                  <a16:creationId xmlns:a16="http://schemas.microsoft.com/office/drawing/2014/main" id="{BB3FD0D6-4DA0-954B-1E54-70305DF25788}"/>
                </a:ext>
              </a:extLst>
            </p:cNvPr>
            <p:cNvSpPr txBox="1"/>
            <p:nvPr/>
          </p:nvSpPr>
          <p:spPr>
            <a:xfrm>
              <a:off x="9398416" y="2150500"/>
              <a:ext cx="629147" cy="461665"/>
            </a:xfrm>
            <a:prstGeom prst="rect">
              <a:avLst/>
            </a:prstGeom>
            <a:noFill/>
          </p:spPr>
          <p:txBody>
            <a:bodyPr wrap="square" rtlCol="0">
              <a:spAutoFit/>
            </a:bodyPr>
            <a:lstStyle/>
            <a:p>
              <a:r>
                <a:rPr lang="en-US" sz="2400" i="1" dirty="0">
                  <a:latin typeface="Cambria Math" panose="02040503050406030204" pitchFamily="18" charset="0"/>
                  <a:ea typeface="Cambria Math" panose="02040503050406030204" pitchFamily="18" charset="0"/>
                </a:rPr>
                <a:t>N</a:t>
              </a:r>
              <a:r>
                <a:rPr lang="en-US" sz="2400" i="1" baseline="-25000" dirty="0">
                  <a:latin typeface="Cambria Math" panose="02040503050406030204" pitchFamily="18" charset="0"/>
                  <a:ea typeface="Cambria Math" panose="02040503050406030204" pitchFamily="18" charset="0"/>
                </a:rPr>
                <a:t>P</a:t>
              </a:r>
            </a:p>
          </p:txBody>
        </p:sp>
        <p:sp>
          <p:nvSpPr>
            <p:cNvPr id="20" name="TextBox 19">
              <a:extLst>
                <a:ext uri="{FF2B5EF4-FFF2-40B4-BE49-F238E27FC236}">
                  <a16:creationId xmlns:a16="http://schemas.microsoft.com/office/drawing/2014/main" id="{180E4FB5-3B1C-44C8-287A-8A968D3D184A}"/>
                </a:ext>
              </a:extLst>
            </p:cNvPr>
            <p:cNvSpPr txBox="1"/>
            <p:nvPr/>
          </p:nvSpPr>
          <p:spPr>
            <a:xfrm>
              <a:off x="9398416" y="2757867"/>
              <a:ext cx="629147" cy="461665"/>
            </a:xfrm>
            <a:prstGeom prst="rect">
              <a:avLst/>
            </a:prstGeom>
            <a:noFill/>
          </p:spPr>
          <p:txBody>
            <a:bodyPr wrap="square" rtlCol="0">
              <a:spAutoFit/>
            </a:bodyPr>
            <a:lstStyle/>
            <a:p>
              <a:r>
                <a:rPr lang="en-US" sz="2400" i="1" dirty="0">
                  <a:latin typeface="Cambria Math" panose="02040503050406030204" pitchFamily="18" charset="0"/>
                  <a:ea typeface="Cambria Math" panose="02040503050406030204" pitchFamily="18" charset="0"/>
                </a:rPr>
                <a:t>N</a:t>
              </a:r>
              <a:r>
                <a:rPr lang="en-US" sz="2400" i="1" baseline="-25000" dirty="0">
                  <a:latin typeface="Cambria Math" panose="02040503050406030204" pitchFamily="18" charset="0"/>
                  <a:ea typeface="Cambria Math" panose="02040503050406030204" pitchFamily="18" charset="0"/>
                </a:rPr>
                <a:t>S</a:t>
              </a:r>
            </a:p>
          </p:txBody>
        </p:sp>
        <p:cxnSp>
          <p:nvCxnSpPr>
            <p:cNvPr id="21" name="Straight Connector 20">
              <a:extLst>
                <a:ext uri="{FF2B5EF4-FFF2-40B4-BE49-F238E27FC236}">
                  <a16:creationId xmlns:a16="http://schemas.microsoft.com/office/drawing/2014/main" id="{47282C4D-A360-0D8F-96E7-38B98C88FA86}"/>
                </a:ext>
              </a:extLst>
            </p:cNvPr>
            <p:cNvCxnSpPr/>
            <p:nvPr/>
          </p:nvCxnSpPr>
          <p:spPr>
            <a:xfrm>
              <a:off x="9398416" y="2693420"/>
              <a:ext cx="62914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6" name="Left Bracket 15">
            <a:extLst>
              <a:ext uri="{FF2B5EF4-FFF2-40B4-BE49-F238E27FC236}">
                <a16:creationId xmlns:a16="http://schemas.microsoft.com/office/drawing/2014/main" id="{3EC0C8F7-ADEB-79AC-B1F3-1ED6B8DDA339}"/>
              </a:ext>
            </a:extLst>
          </p:cNvPr>
          <p:cNvSpPr/>
          <p:nvPr/>
        </p:nvSpPr>
        <p:spPr>
          <a:xfrm>
            <a:off x="4048992" y="2269195"/>
            <a:ext cx="56937" cy="1070619"/>
          </a:xfrm>
          <a:prstGeom prst="leftBracket">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3" name="Left Bracket 22">
            <a:extLst>
              <a:ext uri="{FF2B5EF4-FFF2-40B4-BE49-F238E27FC236}">
                <a16:creationId xmlns:a16="http://schemas.microsoft.com/office/drawing/2014/main" id="{51B3011C-08BB-B694-B4E1-6EB6551CE41A}"/>
              </a:ext>
            </a:extLst>
          </p:cNvPr>
          <p:cNvSpPr/>
          <p:nvPr/>
        </p:nvSpPr>
        <p:spPr>
          <a:xfrm rot="10800000">
            <a:off x="4821811" y="2285028"/>
            <a:ext cx="56937" cy="1070619"/>
          </a:xfrm>
          <a:prstGeom prst="leftBracket">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TextBox 23">
            <a:extLst>
              <a:ext uri="{FF2B5EF4-FFF2-40B4-BE49-F238E27FC236}">
                <a16:creationId xmlns:a16="http://schemas.microsoft.com/office/drawing/2014/main" id="{FCB55B94-D1CB-6043-DF6B-99A490E85B51}"/>
              </a:ext>
            </a:extLst>
          </p:cNvPr>
          <p:cNvSpPr txBox="1"/>
          <p:nvPr/>
        </p:nvSpPr>
        <p:spPr>
          <a:xfrm>
            <a:off x="1204827" y="5224281"/>
            <a:ext cx="1295400" cy="461665"/>
          </a:xfrm>
          <a:prstGeom prst="rect">
            <a:avLst/>
          </a:prstGeom>
          <a:noFill/>
        </p:spPr>
        <p:txBody>
          <a:bodyPr wrap="square" rtlCol="0">
            <a:spAutoFit/>
          </a:bodyPr>
          <a:lstStyle/>
          <a:p>
            <a:r>
              <a:rPr lang="en-US" sz="2400" i="1" dirty="0">
                <a:latin typeface="Cambria Math" panose="02040503050406030204" pitchFamily="18" charset="0"/>
                <a:ea typeface="Cambria Math" panose="02040503050406030204" pitchFamily="18" charset="0"/>
              </a:rPr>
              <a:t>Z</a:t>
            </a:r>
            <a:r>
              <a:rPr lang="en-US" sz="2400" i="1" baseline="-25000" dirty="0">
                <a:latin typeface="Cambria Math" panose="02040503050406030204" pitchFamily="18" charset="0"/>
                <a:ea typeface="Cambria Math" panose="02040503050406030204" pitchFamily="18" charset="0"/>
              </a:rPr>
              <a:t>P</a:t>
            </a:r>
            <a:r>
              <a:rPr lang="en-US" sz="2400" i="1" dirty="0">
                <a:latin typeface="Cambria Math" panose="02040503050406030204" pitchFamily="18" charset="0"/>
                <a:ea typeface="Cambria Math" panose="02040503050406030204" pitchFamily="18" charset="0"/>
              </a:rPr>
              <a:t> = Z</a:t>
            </a:r>
            <a:r>
              <a:rPr lang="en-US" sz="2400" i="1" baseline="-25000" dirty="0">
                <a:latin typeface="Cambria Math" panose="02040503050406030204" pitchFamily="18" charset="0"/>
                <a:ea typeface="Cambria Math" panose="02040503050406030204" pitchFamily="18" charset="0"/>
              </a:rPr>
              <a:t>S</a:t>
            </a:r>
          </a:p>
        </p:txBody>
      </p:sp>
      <p:grpSp>
        <p:nvGrpSpPr>
          <p:cNvPr id="25" name="Group 24">
            <a:extLst>
              <a:ext uri="{FF2B5EF4-FFF2-40B4-BE49-F238E27FC236}">
                <a16:creationId xmlns:a16="http://schemas.microsoft.com/office/drawing/2014/main" id="{86652594-0755-6607-16F0-BB4D09D3F58E}"/>
              </a:ext>
            </a:extLst>
          </p:cNvPr>
          <p:cNvGrpSpPr/>
          <p:nvPr/>
        </p:nvGrpSpPr>
        <p:grpSpPr>
          <a:xfrm>
            <a:off x="2443290" y="4951884"/>
            <a:ext cx="629147" cy="1069032"/>
            <a:chOff x="9398416" y="2150500"/>
            <a:chExt cx="629147" cy="1069032"/>
          </a:xfrm>
        </p:grpSpPr>
        <p:sp>
          <p:nvSpPr>
            <p:cNvPr id="26" name="TextBox 25">
              <a:extLst>
                <a:ext uri="{FF2B5EF4-FFF2-40B4-BE49-F238E27FC236}">
                  <a16:creationId xmlns:a16="http://schemas.microsoft.com/office/drawing/2014/main" id="{21A2C92C-A47D-193C-05FF-7678726EFCD0}"/>
                </a:ext>
              </a:extLst>
            </p:cNvPr>
            <p:cNvSpPr txBox="1"/>
            <p:nvPr/>
          </p:nvSpPr>
          <p:spPr>
            <a:xfrm>
              <a:off x="9398416" y="2150500"/>
              <a:ext cx="629147" cy="461665"/>
            </a:xfrm>
            <a:prstGeom prst="rect">
              <a:avLst/>
            </a:prstGeom>
            <a:noFill/>
          </p:spPr>
          <p:txBody>
            <a:bodyPr wrap="square" rtlCol="0">
              <a:spAutoFit/>
            </a:bodyPr>
            <a:lstStyle/>
            <a:p>
              <a:r>
                <a:rPr lang="en-US" sz="2400" i="1" dirty="0">
                  <a:latin typeface="Cambria Math" panose="02040503050406030204" pitchFamily="18" charset="0"/>
                  <a:ea typeface="Cambria Math" panose="02040503050406030204" pitchFamily="18" charset="0"/>
                </a:rPr>
                <a:t>N</a:t>
              </a:r>
              <a:r>
                <a:rPr lang="en-US" sz="2400" i="1" baseline="-25000" dirty="0">
                  <a:latin typeface="Cambria Math" panose="02040503050406030204" pitchFamily="18" charset="0"/>
                  <a:ea typeface="Cambria Math" panose="02040503050406030204" pitchFamily="18" charset="0"/>
                </a:rPr>
                <a:t>P</a:t>
              </a:r>
            </a:p>
          </p:txBody>
        </p:sp>
        <p:sp>
          <p:nvSpPr>
            <p:cNvPr id="27" name="TextBox 26">
              <a:extLst>
                <a:ext uri="{FF2B5EF4-FFF2-40B4-BE49-F238E27FC236}">
                  <a16:creationId xmlns:a16="http://schemas.microsoft.com/office/drawing/2014/main" id="{83CFE980-CA76-D927-BDDF-18FF36C43A21}"/>
                </a:ext>
              </a:extLst>
            </p:cNvPr>
            <p:cNvSpPr txBox="1"/>
            <p:nvPr/>
          </p:nvSpPr>
          <p:spPr>
            <a:xfrm>
              <a:off x="9398416" y="2757867"/>
              <a:ext cx="629147" cy="461665"/>
            </a:xfrm>
            <a:prstGeom prst="rect">
              <a:avLst/>
            </a:prstGeom>
            <a:noFill/>
          </p:spPr>
          <p:txBody>
            <a:bodyPr wrap="square" rtlCol="0">
              <a:spAutoFit/>
            </a:bodyPr>
            <a:lstStyle/>
            <a:p>
              <a:r>
                <a:rPr lang="en-US" sz="2400" i="1" dirty="0">
                  <a:latin typeface="Cambria Math" panose="02040503050406030204" pitchFamily="18" charset="0"/>
                  <a:ea typeface="Cambria Math" panose="02040503050406030204" pitchFamily="18" charset="0"/>
                </a:rPr>
                <a:t>N</a:t>
              </a:r>
              <a:r>
                <a:rPr lang="en-US" sz="2400" i="1" baseline="-25000" dirty="0">
                  <a:latin typeface="Cambria Math" panose="02040503050406030204" pitchFamily="18" charset="0"/>
                  <a:ea typeface="Cambria Math" panose="02040503050406030204" pitchFamily="18" charset="0"/>
                </a:rPr>
                <a:t>S</a:t>
              </a:r>
            </a:p>
          </p:txBody>
        </p:sp>
        <p:cxnSp>
          <p:nvCxnSpPr>
            <p:cNvPr id="28" name="Straight Connector 27">
              <a:extLst>
                <a:ext uri="{FF2B5EF4-FFF2-40B4-BE49-F238E27FC236}">
                  <a16:creationId xmlns:a16="http://schemas.microsoft.com/office/drawing/2014/main" id="{CD60767C-F98B-71F6-4EF9-E722B9B31C78}"/>
                </a:ext>
              </a:extLst>
            </p:cNvPr>
            <p:cNvCxnSpPr/>
            <p:nvPr/>
          </p:nvCxnSpPr>
          <p:spPr>
            <a:xfrm>
              <a:off x="9398416" y="2693420"/>
              <a:ext cx="62914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9" name="Left Bracket 28">
            <a:extLst>
              <a:ext uri="{FF2B5EF4-FFF2-40B4-BE49-F238E27FC236}">
                <a16:creationId xmlns:a16="http://schemas.microsoft.com/office/drawing/2014/main" id="{74224AC2-FC48-D8E5-4132-4BFC85F95618}"/>
              </a:ext>
            </a:extLst>
          </p:cNvPr>
          <p:cNvSpPr/>
          <p:nvPr/>
        </p:nvSpPr>
        <p:spPr>
          <a:xfrm>
            <a:off x="2374015" y="4993448"/>
            <a:ext cx="56937" cy="1070619"/>
          </a:xfrm>
          <a:prstGeom prst="leftBracket">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30" name="Left Bracket 29">
            <a:extLst>
              <a:ext uri="{FF2B5EF4-FFF2-40B4-BE49-F238E27FC236}">
                <a16:creationId xmlns:a16="http://schemas.microsoft.com/office/drawing/2014/main" id="{6AB0BB40-DB44-4219-CFE6-3DF8DEA9645D}"/>
              </a:ext>
            </a:extLst>
          </p:cNvPr>
          <p:cNvSpPr/>
          <p:nvPr/>
        </p:nvSpPr>
        <p:spPr>
          <a:xfrm rot="10800000">
            <a:off x="3146834" y="5009281"/>
            <a:ext cx="56937" cy="1070619"/>
          </a:xfrm>
          <a:prstGeom prst="leftBracket">
            <a:avLst/>
          </a:prstGeom>
          <a:ln w="2857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par>
                                <p:cTn id="8" presetID="14" presetClass="entr" presetSubtype="1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randombar(horizontal)">
                                      <p:cBhvr>
                                        <p:cTn id="10" dur="500"/>
                                        <p:tgtEl>
                                          <p:spTgt spid="25"/>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animEffect transition="in" filter="randombar(horizontal)">
                                      <p:cBhvr>
                                        <p:cTn id="13" dur="500"/>
                                        <p:tgtEl>
                                          <p:spTgt spid="29"/>
                                        </p:tgtEl>
                                      </p:cBhvr>
                                    </p:animEffect>
                                  </p:childTnLst>
                                </p:cTn>
                              </p:par>
                              <p:par>
                                <p:cTn id="14" presetID="14" presetClass="entr" presetSubtype="10"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randombar(horizontal)">
                                      <p:cBhvr>
                                        <p:cTn id="16" dur="500"/>
                                        <p:tgtEl>
                                          <p:spTgt spid="30"/>
                                        </p:tgtEl>
                                      </p:cBhvr>
                                    </p:animEffect>
                                  </p:childTnLst>
                                </p:cTn>
                              </p:par>
                            </p:childTnLst>
                          </p:cTn>
                        </p:par>
                      </p:childTnLst>
                    </p:cTn>
                  </p:par>
                  <p:par>
                    <p:cTn id="17" fill="hold">
                      <p:stCondLst>
                        <p:cond delay="indefinite"/>
                      </p:stCondLst>
                      <p:childTnLst>
                        <p:par>
                          <p:cTn id="18" fill="hold">
                            <p:stCondLst>
                              <p:cond delay="0"/>
                            </p:stCondLst>
                            <p:childTnLst>
                              <p:par>
                                <p:cTn id="19" presetID="14" presetClass="entr" presetSubtype="10"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randombar(horizontal)">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4" presetClass="entr" presetSubtype="1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randombar(horizontal)">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24" grpId="0"/>
      <p:bldP spid="29" grpId="0" animBg="1"/>
      <p:bldP spid="30" grpId="0" animBg="1"/>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7"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Impedance Transformation Examples (cont.)</a:t>
            </a:r>
          </a:p>
        </p:txBody>
      </p:sp>
      <p:sp>
        <p:nvSpPr>
          <p:cNvPr id="4" name="TextBox 3"/>
          <p:cNvSpPr txBox="1">
            <a:spLocks noChangeArrowheads="1"/>
          </p:cNvSpPr>
          <p:nvPr/>
        </p:nvSpPr>
        <p:spPr bwMode="auto">
          <a:xfrm>
            <a:off x="304800" y="2362200"/>
            <a:ext cx="10972800" cy="461963"/>
          </a:xfrm>
          <a:prstGeom prst="rect">
            <a:avLst/>
          </a:prstGeom>
          <a:noFill/>
          <a:ln w="9525">
            <a:noFill/>
            <a:miter lim="800000"/>
            <a:headEnd/>
            <a:tailEnd/>
          </a:ln>
        </p:spPr>
        <p:txBody>
          <a:bodyPr>
            <a:spAutoFit/>
          </a:bodyPr>
          <a:lstStyle/>
          <a:p>
            <a:r>
              <a:rPr lang="en-US" sz="2400">
                <a:solidFill>
                  <a:srgbClr val="C00000"/>
                </a:solidFill>
                <a:latin typeface="Cambria Math" pitchFamily="18" charset="0"/>
              </a:rPr>
              <a:t>What turns ratio is required to change a 600 Ω impedance to a 4 Ω impedance?</a:t>
            </a:r>
          </a:p>
        </p:txBody>
      </p:sp>
      <p:sp>
        <p:nvSpPr>
          <p:cNvPr id="5" name="TextBox 4"/>
          <p:cNvSpPr txBox="1">
            <a:spLocks noRot="1" noChangeAspect="1" noMove="1" noResize="1" noEditPoints="1" noAdjustHandles="1" noChangeArrowheads="1" noChangeShapeType="1" noTextEdit="1"/>
          </p:cNvSpPr>
          <p:nvPr/>
        </p:nvSpPr>
        <p:spPr>
          <a:xfrm>
            <a:off x="1295400" y="3268867"/>
            <a:ext cx="3657348" cy="1091196"/>
          </a:xfrm>
          <a:prstGeom prst="rect">
            <a:avLst/>
          </a:prstGeom>
          <a:blipFill>
            <a:blip r:embed="rId2"/>
            <a:stretch>
              <a:fillRect/>
            </a:stretch>
          </a:blipFill>
        </p:spPr>
        <p:txBody>
          <a:bodyPr/>
          <a:lstStyle/>
          <a:p>
            <a:pPr fontAlgn="auto">
              <a:spcBef>
                <a:spcPts val="0"/>
              </a:spcBef>
              <a:spcAft>
                <a:spcPts val="0"/>
              </a:spcAft>
              <a:defRPr/>
            </a:pPr>
            <a:r>
              <a:rPr lang="en-US">
                <a:noFill/>
                <a:latin typeface="+mn-lt"/>
                <a:cs typeface="+mn-cs"/>
              </a:rPr>
              <a:t> </a:t>
            </a:r>
          </a:p>
        </p:txBody>
      </p:sp>
      <p:sp>
        <p:nvSpPr>
          <p:cNvPr id="6" name="TextBox 5"/>
          <p:cNvSpPr txBox="1">
            <a:spLocks noRot="1" noChangeAspect="1" noMove="1" noResize="1" noEditPoints="1" noAdjustHandles="1" noChangeArrowheads="1" noChangeShapeType="1" noTextEdit="1"/>
          </p:cNvSpPr>
          <p:nvPr/>
        </p:nvSpPr>
        <p:spPr>
          <a:xfrm>
            <a:off x="5334000" y="3268867"/>
            <a:ext cx="1204048" cy="1091196"/>
          </a:xfrm>
          <a:prstGeom prst="rect">
            <a:avLst/>
          </a:prstGeom>
          <a:blipFill>
            <a:blip r:embed="rId3"/>
            <a:stretch>
              <a:fillRect/>
            </a:stretch>
          </a:blipFill>
        </p:spPr>
        <p:txBody>
          <a:bodyPr/>
          <a:lstStyle/>
          <a:p>
            <a:pPr fontAlgn="auto">
              <a:spcBef>
                <a:spcPts val="0"/>
              </a:spcBef>
              <a:spcAft>
                <a:spcPts val="0"/>
              </a:spcAft>
              <a:defRPr/>
            </a:pPr>
            <a:r>
              <a:rPr lang="en-US">
                <a:noFill/>
                <a:latin typeface="+mn-lt"/>
                <a:cs typeface="+mn-cs"/>
              </a:rPr>
              <a:t> </a:t>
            </a:r>
          </a:p>
        </p:txBody>
      </p:sp>
      <p:sp>
        <p:nvSpPr>
          <p:cNvPr id="7" name="TextBox 6"/>
          <p:cNvSpPr txBox="1">
            <a:spLocks noRot="1" noChangeAspect="1" noMove="1" noResize="1" noEditPoints="1" noAdjustHandles="1" noChangeArrowheads="1" noChangeShapeType="1" noTextEdit="1"/>
          </p:cNvSpPr>
          <p:nvPr/>
        </p:nvSpPr>
        <p:spPr>
          <a:xfrm>
            <a:off x="6919300" y="3604280"/>
            <a:ext cx="1170833" cy="420371"/>
          </a:xfrm>
          <a:prstGeom prst="rect">
            <a:avLst/>
          </a:prstGeom>
          <a:blipFill>
            <a:blip r:embed="rId4"/>
            <a:stretch>
              <a:fillRect/>
            </a:stretch>
          </a:blipFill>
        </p:spPr>
        <p:txBody>
          <a:bodyPr/>
          <a:lstStyle/>
          <a:p>
            <a:pPr fontAlgn="auto">
              <a:spcBef>
                <a:spcPts val="0"/>
              </a:spcBef>
              <a:spcAft>
                <a:spcPts val="0"/>
              </a:spcAft>
              <a:defRPr/>
            </a:pPr>
            <a:r>
              <a:rPr lang="en-US">
                <a:noFill/>
                <a:latin typeface="+mn-lt"/>
                <a:cs typeface="+mn-cs"/>
              </a:rPr>
              <a:t> </a:t>
            </a:r>
          </a:p>
        </p:txBody>
      </p:sp>
      <p:sp>
        <p:nvSpPr>
          <p:cNvPr id="8" name="TextBox 7"/>
          <p:cNvSpPr txBox="1">
            <a:spLocks noRot="1" noChangeAspect="1" noMove="1" noResize="1" noEditPoints="1" noAdjustHandles="1" noChangeArrowheads="1" noChangeShapeType="1" noTextEdit="1"/>
          </p:cNvSpPr>
          <p:nvPr/>
        </p:nvSpPr>
        <p:spPr>
          <a:xfrm>
            <a:off x="8201767" y="3629799"/>
            <a:ext cx="1133837" cy="369332"/>
          </a:xfrm>
          <a:prstGeom prst="rect">
            <a:avLst/>
          </a:prstGeom>
          <a:blipFill>
            <a:blip r:embed="rId5"/>
            <a:stretch>
              <a:fillRect l="-2151" r="-6989" b="-9836"/>
            </a:stretch>
          </a:blipFill>
        </p:spPr>
        <p:txBody>
          <a:bodyPr/>
          <a:lstStyle/>
          <a:p>
            <a:pPr fontAlgn="auto">
              <a:spcBef>
                <a:spcPts val="0"/>
              </a:spcBef>
              <a:spcAft>
                <a:spcPts val="0"/>
              </a:spcAft>
              <a:defRPr/>
            </a:pPr>
            <a:r>
              <a:rPr lang="en-US">
                <a:noFill/>
                <a:latin typeface="+mn-lt"/>
                <a:cs typeface="+mn-cs"/>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randombar(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randombar(horizontal)">
                                      <p:cBhvr>
                                        <p:cTn id="22" dur="5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randombar(horizontal)">
                                      <p:cBhvr>
                                        <p:cTn id="2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1"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Impedance Matching</a:t>
            </a:r>
          </a:p>
        </p:txBody>
      </p:sp>
      <p:sp>
        <p:nvSpPr>
          <p:cNvPr id="3" name="Content Placeholder 2"/>
          <p:cNvSpPr>
            <a:spLocks noGrp="1"/>
          </p:cNvSpPr>
          <p:nvPr>
            <p:ph idx="1"/>
          </p:nvPr>
        </p:nvSpPr>
        <p:spPr bwMode="auto">
          <a:xfrm>
            <a:off x="609600" y="2170113"/>
            <a:ext cx="10972800" cy="4078287"/>
          </a:xfrm>
          <a:noFill/>
          <a:ln>
            <a:miter lim="800000"/>
            <a:headEnd/>
            <a:tailEnd/>
          </a:ln>
        </p:spPr>
        <p:txBody>
          <a:bodyPr vert="horz" wrap="square" lIns="91440" tIns="45720" rIns="91440" bIns="45720" numCol="1" anchor="t" anchorCtr="0" compatLnSpc="1">
            <a:prstTxWarp prst="textNoShape">
              <a:avLst/>
            </a:prstTxWarp>
          </a:bodyPr>
          <a:lstStyle/>
          <a:p>
            <a:r>
              <a:rPr lang="en-US" dirty="0"/>
              <a:t>An energy source’s ability to deliver power to a load is limited by its </a:t>
            </a:r>
            <a:r>
              <a:rPr lang="en-US" i="1" dirty="0">
                <a:solidFill>
                  <a:srgbClr val="C00000"/>
                </a:solidFill>
              </a:rPr>
              <a:t>internal impedance</a:t>
            </a:r>
          </a:p>
          <a:p>
            <a:r>
              <a:rPr lang="en-US" dirty="0"/>
              <a:t>Amateur transmitting equipment is designed so that the internal impedance of its output circuits is 50 Ω</a:t>
            </a:r>
          </a:p>
          <a:p>
            <a:r>
              <a:rPr lang="en-US" dirty="0"/>
              <a:t>If the difference between the antenna system impedance and transmitter’s out impedance is great enough, the transmitter may reduce output power to avoid damage (solution is an </a:t>
            </a:r>
            <a:r>
              <a:rPr lang="en-US" i="1" dirty="0">
                <a:solidFill>
                  <a:srgbClr val="C00000"/>
                </a:solidFill>
              </a:rPr>
              <a:t>impedance-matching circuit</a:t>
            </a:r>
            <a:r>
              <a:rPr lang="en-US" dirty="0"/>
              <a:t>)</a:t>
            </a:r>
            <a:endParaRPr lang="en-US" i="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5"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Impedance Matching (cont.)</a:t>
            </a:r>
          </a:p>
        </p:txBody>
      </p:sp>
      <p:sp>
        <p:nvSpPr>
          <p:cNvPr id="134146" name="Content Placeholder 2"/>
          <p:cNvSpPr>
            <a:spLocks noGrp="1"/>
          </p:cNvSpPr>
          <p:nvPr>
            <p:ph idx="1"/>
          </p:nvPr>
        </p:nvSpPr>
        <p:spPr bwMode="auto">
          <a:xfrm>
            <a:off x="631825" y="2098675"/>
            <a:ext cx="10972800" cy="1025525"/>
          </a:xfrm>
          <a:noFill/>
          <a:ln>
            <a:miter lim="800000"/>
            <a:headEnd/>
            <a:tailEnd/>
          </a:ln>
        </p:spPr>
        <p:txBody>
          <a:bodyPr vert="horz" wrap="square" lIns="91440" tIns="45720" rIns="91440" bIns="45720" numCol="1" anchor="t" anchorCtr="0" compatLnSpc="1">
            <a:prstTxWarp prst="textNoShape">
              <a:avLst/>
            </a:prstTxWarp>
          </a:bodyPr>
          <a:lstStyle/>
          <a:p>
            <a:r>
              <a:rPr lang="en-US" dirty="0"/>
              <a:t>Most impedance-matching circuits are </a:t>
            </a:r>
            <a:r>
              <a:rPr lang="en-US" i="1" dirty="0">
                <a:solidFill>
                  <a:srgbClr val="C00000"/>
                </a:solidFill>
              </a:rPr>
              <a:t>LC</a:t>
            </a:r>
            <a:r>
              <a:rPr lang="en-US" dirty="0"/>
              <a:t> circuits (inductors and capacitors) … see figure below:</a:t>
            </a:r>
          </a:p>
          <a:p>
            <a:endParaRPr lang="en-US" dirty="0"/>
          </a:p>
        </p:txBody>
      </p:sp>
      <p:pic>
        <p:nvPicPr>
          <p:cNvPr id="4" name="Picture 2" descr="Fig4-15.jpg"/>
          <p:cNvPicPr>
            <a:picLocks noChangeAspect="1"/>
          </p:cNvPicPr>
          <p:nvPr/>
        </p:nvPicPr>
        <p:blipFill>
          <a:blip r:embed="rId2"/>
          <a:srcRect/>
          <a:stretch>
            <a:fillRect/>
          </a:stretch>
        </p:blipFill>
        <p:spPr bwMode="auto">
          <a:xfrm>
            <a:off x="838200" y="3124200"/>
            <a:ext cx="6096000" cy="3328988"/>
          </a:xfrm>
          <a:prstGeom prst="rect">
            <a:avLst/>
          </a:prstGeom>
          <a:noFill/>
          <a:ln w="15875">
            <a:solidFill>
              <a:schemeClr val="tx1">
                <a:lumMod val="95000"/>
                <a:lumOff val="5000"/>
              </a:schemeClr>
            </a:solidFill>
            <a:miter lim="800000"/>
            <a:headEnd/>
            <a:tailEnd/>
          </a:ln>
        </p:spPr>
      </p:pic>
      <p:sp>
        <p:nvSpPr>
          <p:cNvPr id="5" name="TextBox 4"/>
          <p:cNvSpPr txBox="1">
            <a:spLocks noChangeArrowheads="1"/>
          </p:cNvSpPr>
          <p:nvPr/>
        </p:nvSpPr>
        <p:spPr bwMode="auto">
          <a:xfrm>
            <a:off x="7848600" y="3886200"/>
            <a:ext cx="4114800" cy="2246313"/>
          </a:xfrm>
          <a:prstGeom prst="rect">
            <a:avLst/>
          </a:prstGeom>
          <a:noFill/>
          <a:ln w="9525">
            <a:noFill/>
            <a:miter lim="800000"/>
            <a:headEnd/>
            <a:tailEnd/>
          </a:ln>
        </p:spPr>
        <p:txBody>
          <a:bodyPr>
            <a:spAutoFit/>
          </a:bodyPr>
          <a:lstStyle/>
          <a:p>
            <a:r>
              <a:rPr lang="en-US" sz="2800">
                <a:solidFill>
                  <a:srgbClr val="C00000"/>
                </a:solidFill>
              </a:rPr>
              <a:t>Impedance matching can also be performed by special lengths and connections of transmission lines.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69"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a:solidFill>
                  <a:srgbClr val="CC3300"/>
                </a:solidFill>
              </a:rPr>
              <a:t>PRACTICE QUESTIONS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Current, Voltage, and Power Review</a:t>
            </a:r>
          </a:p>
        </p:txBody>
      </p:sp>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444" t="-2183"/>
            </a:stretch>
          </a:blipFill>
        </p:spPr>
        <p:txBody>
          <a:bodyPr/>
          <a:lstStyle/>
          <a:p>
            <a:pPr>
              <a:defRPr/>
            </a:pPr>
            <a:r>
              <a:rPr lang="en-US">
                <a:noFill/>
              </a:rPr>
              <a:t> </a:t>
            </a:r>
          </a:p>
        </p:txBody>
      </p:sp>
      <p:sp>
        <p:nvSpPr>
          <p:cNvPr id="25603" name="TextBox 3"/>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C5441B1F-9F52-4D6C-8123-933E58FCE1AA}" type="slidenum">
              <a:rPr lang="en-US" sz="1600">
                <a:solidFill>
                  <a:schemeClr val="bg1"/>
                </a:solidFill>
              </a:rPr>
              <a:pPr algn="r"/>
              <a:t>12</a:t>
            </a:fld>
            <a:endParaRPr lang="en-US" sz="1600">
              <a:solidFill>
                <a:schemeClr val="bg1"/>
              </a:solidFill>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impedance?</a:t>
            </a:r>
          </a:p>
        </p:txBody>
      </p:sp>
      <p:sp>
        <p:nvSpPr>
          <p:cNvPr id="13619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The electric charge stored by a capacitor</a:t>
            </a:r>
          </a:p>
          <a:p>
            <a:pPr marL="457200" indent="-457200">
              <a:buFont typeface="Times New Roman" pitchFamily="18" charset="0"/>
              <a:buAutoNum type="alphaUcPeriod"/>
            </a:pPr>
            <a:r>
              <a:rPr lang="en-US">
                <a:latin typeface="Calibri" pitchFamily="34" charset="0"/>
              </a:rPr>
              <a:t>The inverse of resistance</a:t>
            </a:r>
          </a:p>
          <a:p>
            <a:pPr marL="457200" indent="-457200">
              <a:buFont typeface="Times New Roman" pitchFamily="18" charset="0"/>
              <a:buAutoNum type="alphaUcPeriod"/>
            </a:pPr>
            <a:r>
              <a:rPr lang="en-US">
                <a:latin typeface="Calibri" pitchFamily="34" charset="0"/>
              </a:rPr>
              <a:t>The opposition to the flow of current in an AC circuit</a:t>
            </a:r>
          </a:p>
          <a:p>
            <a:pPr marL="457200" indent="-457200">
              <a:buFont typeface="Times New Roman" pitchFamily="18" charset="0"/>
              <a:buAutoNum type="alphaUcPeriod"/>
            </a:pPr>
            <a:r>
              <a:rPr lang="en-US">
                <a:latin typeface="Calibri" pitchFamily="34" charset="0"/>
              </a:rPr>
              <a:t>The force of repulsion between two similar electric fields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G5A01 (C) Page 4-21</a:t>
            </a:r>
            <a:endParaRPr lang="en-US" sz="1600" b="1">
              <a:solidFill>
                <a:schemeClr val="bg1"/>
              </a:solidFill>
            </a:endParaRPr>
          </a:p>
        </p:txBody>
      </p:sp>
      <p:sp>
        <p:nvSpPr>
          <p:cNvPr id="136196"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A99AB76A-78BC-43CE-A512-D5B4956A713D}" type="slidenum">
              <a:rPr lang="en-US" b="1">
                <a:solidFill>
                  <a:schemeClr val="bg1"/>
                </a:solidFill>
              </a:rPr>
              <a:pPr algn="r"/>
              <a:t>120</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happens when the impedance of an electrical load is equal to the output impedance of a power source, assuming both impedances are resistive?</a:t>
            </a:r>
          </a:p>
        </p:txBody>
      </p:sp>
      <p:sp>
        <p:nvSpPr>
          <p:cNvPr id="13721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The source delivers minimum power to the load</a:t>
            </a:r>
          </a:p>
          <a:p>
            <a:pPr marL="457200" indent="-457200">
              <a:buFont typeface="Times New Roman" pitchFamily="18" charset="0"/>
              <a:buAutoNum type="alphaUcPeriod"/>
            </a:pPr>
            <a:r>
              <a:rPr lang="en-US">
                <a:latin typeface="Calibri" pitchFamily="34" charset="0"/>
              </a:rPr>
              <a:t>The electrical load is shorted</a:t>
            </a:r>
          </a:p>
          <a:p>
            <a:pPr marL="457200" indent="-457200">
              <a:buFont typeface="Times New Roman" pitchFamily="18" charset="0"/>
              <a:buAutoNum type="alphaUcPeriod"/>
            </a:pPr>
            <a:r>
              <a:rPr lang="en-US">
                <a:latin typeface="Calibri" pitchFamily="34" charset="0"/>
              </a:rPr>
              <a:t>No current can flow through the circuit</a:t>
            </a:r>
          </a:p>
          <a:p>
            <a:pPr marL="457200" indent="-457200">
              <a:buFont typeface="Times New Roman" pitchFamily="18" charset="0"/>
              <a:buAutoNum type="alphaUcPeriod"/>
            </a:pPr>
            <a:r>
              <a:rPr lang="en-US">
                <a:latin typeface="Calibri" pitchFamily="34" charset="0"/>
              </a:rPr>
              <a:t>The source can deliver maximum power to the load</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G5A07 (D) Page 4-22</a:t>
            </a:r>
            <a:endParaRPr lang="en-US" sz="1600" b="1">
              <a:solidFill>
                <a:schemeClr val="bg1"/>
              </a:solidFill>
            </a:endParaRPr>
          </a:p>
        </p:txBody>
      </p:sp>
      <p:sp>
        <p:nvSpPr>
          <p:cNvPr id="13722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7BC2B16A-789E-4EF9-9E26-3741CBA54806}" type="slidenum">
              <a:rPr lang="en-US" b="1">
                <a:solidFill>
                  <a:schemeClr val="bg1"/>
                </a:solidFill>
              </a:rPr>
              <a:pPr algn="r"/>
              <a:t>121</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one reason to use an impedance matching transformer?</a:t>
            </a:r>
          </a:p>
        </p:txBody>
      </p:sp>
      <p:sp>
        <p:nvSpPr>
          <p:cNvPr id="13824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To minimize transmitter power output</a:t>
            </a:r>
          </a:p>
          <a:p>
            <a:pPr marL="457200" indent="-457200">
              <a:buFont typeface="Times New Roman" pitchFamily="18" charset="0"/>
              <a:buAutoNum type="alphaUcPeriod"/>
            </a:pPr>
            <a:r>
              <a:rPr lang="en-US">
                <a:latin typeface="Calibri" pitchFamily="34" charset="0"/>
              </a:rPr>
              <a:t>To maximize the transfer of power</a:t>
            </a:r>
          </a:p>
          <a:p>
            <a:pPr marL="457200" indent="-457200">
              <a:buFont typeface="Times New Roman" pitchFamily="18" charset="0"/>
              <a:buAutoNum type="alphaUcPeriod"/>
            </a:pPr>
            <a:r>
              <a:rPr lang="en-US">
                <a:latin typeface="Calibri" pitchFamily="34" charset="0"/>
              </a:rPr>
              <a:t>To reduce power supply ripple</a:t>
            </a:r>
          </a:p>
          <a:p>
            <a:pPr marL="457200" indent="-457200">
              <a:buFont typeface="Times New Roman" pitchFamily="18" charset="0"/>
              <a:buAutoNum type="alphaUcPeriod"/>
            </a:pPr>
            <a:r>
              <a:rPr lang="en-US">
                <a:latin typeface="Calibri" pitchFamily="34" charset="0"/>
              </a:rPr>
              <a:t>To minimize radiation resistance</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G5A08 (B) Page 4-23</a:t>
            </a:r>
            <a:endParaRPr lang="en-US" sz="1600" b="1">
              <a:solidFill>
                <a:schemeClr val="bg1"/>
              </a:solidFill>
            </a:endParaRPr>
          </a:p>
        </p:txBody>
      </p:sp>
      <p:sp>
        <p:nvSpPr>
          <p:cNvPr id="138244"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E0AE21D9-FA16-4E21-897B-8DFE3E4942CC}" type="slidenum">
              <a:rPr lang="en-US" b="1">
                <a:solidFill>
                  <a:schemeClr val="bg1"/>
                </a:solidFill>
              </a:rPr>
              <a:pPr algn="r"/>
              <a:t>122</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devices can be used for impedance matching at radio frequencies?</a:t>
            </a:r>
          </a:p>
        </p:txBody>
      </p:sp>
      <p:sp>
        <p:nvSpPr>
          <p:cNvPr id="13926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A transformer</a:t>
            </a:r>
          </a:p>
          <a:p>
            <a:pPr marL="457200" indent="-457200">
              <a:buFont typeface="Times New Roman" pitchFamily="18" charset="0"/>
              <a:buAutoNum type="alphaUcPeriod"/>
            </a:pPr>
            <a:r>
              <a:rPr lang="en-US">
                <a:latin typeface="Calibri" pitchFamily="34" charset="0"/>
              </a:rPr>
              <a:t>A Pi-network</a:t>
            </a:r>
          </a:p>
          <a:p>
            <a:pPr marL="457200" indent="-457200">
              <a:buFont typeface="Times New Roman" pitchFamily="18" charset="0"/>
              <a:buAutoNum type="alphaUcPeriod"/>
            </a:pPr>
            <a:r>
              <a:rPr lang="en-US">
                <a:latin typeface="Calibri" pitchFamily="34" charset="0"/>
              </a:rPr>
              <a:t>A length of transmission line</a:t>
            </a:r>
          </a:p>
          <a:p>
            <a:pPr marL="457200" indent="-457200">
              <a:buFont typeface="Times New Roman" pitchFamily="18" charset="0"/>
              <a:buAutoNum type="alphaUcPeriod"/>
            </a:pPr>
            <a:r>
              <a:rPr lang="en-US">
                <a:latin typeface="Calibri" pitchFamily="34" charset="0"/>
              </a:rPr>
              <a:t>All these choices are correct</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G5A10 (D) Page 4-23</a:t>
            </a:r>
            <a:endParaRPr lang="en-US" sz="1600" b="1">
              <a:solidFill>
                <a:schemeClr val="bg1"/>
              </a:solidFill>
            </a:endParaRPr>
          </a:p>
        </p:txBody>
      </p:sp>
      <p:sp>
        <p:nvSpPr>
          <p:cNvPr id="139268"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D4318571-EF7E-4C83-8559-5160A114A49D}" type="slidenum">
              <a:rPr lang="en-US" b="1">
                <a:solidFill>
                  <a:schemeClr val="bg1"/>
                </a:solidFill>
              </a:rPr>
              <a:pPr algn="r"/>
              <a:t>123</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8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describes one method of impedance matching between two AC circuits?</a:t>
            </a:r>
          </a:p>
        </p:txBody>
      </p:sp>
      <p:sp>
        <p:nvSpPr>
          <p:cNvPr id="14029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Insert an LC network between the two circuits</a:t>
            </a:r>
          </a:p>
          <a:p>
            <a:pPr marL="457200" indent="-457200">
              <a:buFont typeface="Times New Roman" pitchFamily="18" charset="0"/>
              <a:buAutoNum type="alphaUcPeriod"/>
            </a:pPr>
            <a:r>
              <a:rPr lang="en-US">
                <a:latin typeface="Calibri" pitchFamily="34" charset="0"/>
              </a:rPr>
              <a:t>Reduce the power output of the first circuit</a:t>
            </a:r>
          </a:p>
          <a:p>
            <a:pPr marL="457200" indent="-457200">
              <a:buFont typeface="Times New Roman" pitchFamily="18" charset="0"/>
              <a:buAutoNum type="alphaUcPeriod"/>
            </a:pPr>
            <a:r>
              <a:rPr lang="en-US">
                <a:latin typeface="Calibri" pitchFamily="34" charset="0"/>
              </a:rPr>
              <a:t>Increase the power output of the first circuit</a:t>
            </a:r>
          </a:p>
          <a:p>
            <a:pPr marL="457200" indent="-457200">
              <a:buFont typeface="Times New Roman" pitchFamily="18" charset="0"/>
              <a:buAutoNum type="alphaUcPeriod"/>
            </a:pPr>
            <a:r>
              <a:rPr lang="en-US">
                <a:latin typeface="Calibri" pitchFamily="34" charset="0"/>
              </a:rPr>
              <a:t>Insert a circulator between the two circuits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G5A11 (A) Page 4-23</a:t>
            </a:r>
            <a:endParaRPr lang="en-US" sz="1600" b="1">
              <a:solidFill>
                <a:schemeClr val="bg1"/>
              </a:solidFill>
            </a:endParaRPr>
          </a:p>
        </p:txBody>
      </p:sp>
      <p:sp>
        <p:nvSpPr>
          <p:cNvPr id="140292"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52E36019-ED48-4CF3-A046-39ED3C014BEC}" type="slidenum">
              <a:rPr lang="en-US" b="1">
                <a:solidFill>
                  <a:schemeClr val="bg1"/>
                </a:solidFill>
              </a:rPr>
              <a:pPr algn="r"/>
              <a:t>124</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turns ratio of a transformer used to match an audio amplifier having 600 ohm output impedance to a speaker having 4 ohm impedance?</a:t>
            </a:r>
          </a:p>
        </p:txBody>
      </p:sp>
      <p:sp>
        <p:nvSpPr>
          <p:cNvPr id="14131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12.2 to 1</a:t>
            </a:r>
          </a:p>
          <a:p>
            <a:pPr marL="457200" indent="-457200">
              <a:buFont typeface="Times New Roman" pitchFamily="18" charset="0"/>
              <a:buAutoNum type="alphaUcPeriod"/>
            </a:pPr>
            <a:r>
              <a:rPr lang="en-US">
                <a:latin typeface="Calibri" pitchFamily="34" charset="0"/>
              </a:rPr>
              <a:t>24.4 to 1</a:t>
            </a:r>
          </a:p>
          <a:p>
            <a:pPr marL="457200" indent="-457200">
              <a:buFont typeface="Times New Roman" pitchFamily="18" charset="0"/>
              <a:buAutoNum type="alphaUcPeriod"/>
            </a:pPr>
            <a:r>
              <a:rPr lang="en-US">
                <a:latin typeface="Calibri" pitchFamily="34" charset="0"/>
              </a:rPr>
              <a:t>150 to 1</a:t>
            </a:r>
          </a:p>
          <a:p>
            <a:pPr marL="457200" indent="-457200">
              <a:buFont typeface="Times New Roman" pitchFamily="18" charset="0"/>
              <a:buAutoNum type="alphaUcPeriod"/>
            </a:pPr>
            <a:r>
              <a:rPr lang="en-US">
                <a:latin typeface="Calibri" pitchFamily="34" charset="0"/>
              </a:rPr>
              <a:t>300 to 1</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G5C07 (A) Page 4-22</a:t>
            </a:r>
            <a:endParaRPr lang="en-US" sz="1600" b="1">
              <a:solidFill>
                <a:schemeClr val="bg1"/>
              </a:solidFill>
            </a:endParaRPr>
          </a:p>
        </p:txBody>
      </p:sp>
      <p:sp>
        <p:nvSpPr>
          <p:cNvPr id="141316"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6B7A5EBB-4F64-421C-94DC-FA42C058C49A}" type="slidenum">
              <a:rPr lang="en-US" b="1">
                <a:solidFill>
                  <a:schemeClr val="bg1"/>
                </a:solidFill>
              </a:rPr>
              <a:pPr algn="r"/>
              <a:t>125</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happens when an inductor is operated above its self-resonant frequency?</a:t>
            </a:r>
          </a:p>
        </p:txBody>
      </p:sp>
      <p:sp>
        <p:nvSpPr>
          <p:cNvPr id="14233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Its reactance increases</a:t>
            </a:r>
          </a:p>
          <a:p>
            <a:pPr marL="457200" indent="-457200">
              <a:buFont typeface="Times New Roman" pitchFamily="18" charset="0"/>
              <a:buAutoNum type="alphaUcPeriod"/>
            </a:pPr>
            <a:r>
              <a:rPr lang="en-US">
                <a:latin typeface="Calibri" pitchFamily="34" charset="0"/>
              </a:rPr>
              <a:t>Harmonics are generated</a:t>
            </a:r>
          </a:p>
          <a:p>
            <a:pPr marL="457200" indent="-457200">
              <a:buFont typeface="Times New Roman" pitchFamily="18" charset="0"/>
              <a:buAutoNum type="alphaUcPeriod"/>
            </a:pPr>
            <a:r>
              <a:rPr lang="en-US">
                <a:latin typeface="Calibri" pitchFamily="34" charset="0"/>
              </a:rPr>
              <a:t>It becomes capacitive</a:t>
            </a:r>
          </a:p>
          <a:p>
            <a:pPr marL="457200" indent="-457200">
              <a:buFont typeface="Times New Roman" pitchFamily="18" charset="0"/>
              <a:buAutoNum type="alphaUcPeriod"/>
            </a:pPr>
            <a:r>
              <a:rPr lang="en-US">
                <a:latin typeface="Calibri" pitchFamily="34" charset="0"/>
              </a:rPr>
              <a:t>Catastrophic failure is likely</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G6A11 (C) Page 4-22</a:t>
            </a:r>
            <a:endParaRPr lang="en-US" sz="1600" b="1">
              <a:solidFill>
                <a:schemeClr val="bg1"/>
              </a:solidFill>
            </a:endParaRPr>
          </a:p>
        </p:txBody>
      </p:sp>
      <p:sp>
        <p:nvSpPr>
          <p:cNvPr id="14234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F1B6EB11-F5B0-42E5-9FDD-C76A197398A3}" type="slidenum">
              <a:rPr lang="en-US" b="1">
                <a:solidFill>
                  <a:schemeClr val="bg1"/>
                </a:solidFill>
              </a:rPr>
              <a:pPr algn="r"/>
              <a:t>126</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61" name="Title 1"/>
          <p:cNvSpPr>
            <a:spLocks noGrp="1"/>
          </p:cNvSpPr>
          <p:nvPr>
            <p:ph type="title"/>
          </p:nvPr>
        </p:nvSpPr>
        <p:spPr bwMode="auto">
          <a:xfrm>
            <a:off x="457200" y="31242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a:t>END OF MODULE 4a</a:t>
            </a: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20103386-1A88-A5E1-ECD8-EB051B2FF8B0}"/>
              </a:ext>
            </a:extLst>
          </p:cNvPr>
          <p:cNvSpPr txBox="1"/>
          <p:nvPr/>
        </p:nvSpPr>
        <p:spPr>
          <a:xfrm>
            <a:off x="1752600" y="2057400"/>
            <a:ext cx="5181600" cy="2338070"/>
          </a:xfrm>
          <a:prstGeom prst="rect">
            <a:avLst/>
          </a:prstGeom>
          <a:noFill/>
        </p:spPr>
        <p:txBody>
          <a:bodyPr wrap="square" rtlCol="0">
            <a:spAutoFit/>
          </a:bodyPr>
          <a:lstStyle/>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Slides created by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Jerry D. Kilpatrick</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KØILP (Amateur Radio)</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PGØØØ72373 (Commercial Operator)</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US" sz="1800" u="sng" kern="1200" dirty="0">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K0ILP.NC@gmail.com</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15000"/>
              </a:lnSpc>
              <a:spcBef>
                <a:spcPts val="0"/>
              </a:spcBef>
              <a:spcAft>
                <a:spcPts val="0"/>
              </a:spcAft>
            </a:pPr>
            <a:r>
              <a:rPr lang="en-US" sz="1800" kern="12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Feel free to contact me if you find errors or have suggestions for improvement.</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5141616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Resistance and Ohm’s Law Review</a:t>
            </a:r>
          </a:p>
        </p:txBody>
      </p:sp>
      <p:sp>
        <p:nvSpPr>
          <p:cNvPr id="3" name="Content Placeholder 2"/>
          <p:cNvSpPr>
            <a:spLocks noGrp="1" noRot="1" noChangeAspect="1" noMove="1" noResize="1" noEditPoints="1" noAdjustHandles="1" noChangeArrowheads="1" noChangeShapeType="1" noTextEdit="1"/>
          </p:cNvSpPr>
          <p:nvPr>
            <p:ph idx="1"/>
          </p:nvPr>
        </p:nvSpPr>
        <p:spPr>
          <a:blipFill>
            <a:blip r:embed="rId2"/>
            <a:stretch>
              <a:fillRect l="-1444" t="-2329"/>
            </a:stretch>
          </a:blipFill>
        </p:spPr>
        <p:txBody>
          <a:bodyPr/>
          <a:lstStyle/>
          <a:p>
            <a:pPr>
              <a:defRPr/>
            </a:pPr>
            <a:r>
              <a:rPr lang="en-US">
                <a:noFill/>
              </a:rPr>
              <a:t> </a:t>
            </a:r>
          </a:p>
        </p:txBody>
      </p:sp>
      <p:pic>
        <p:nvPicPr>
          <p:cNvPr id="4" name="Picture 3"/>
          <p:cNvPicPr>
            <a:picLocks noChangeAspect="1"/>
          </p:cNvPicPr>
          <p:nvPr/>
        </p:nvPicPr>
        <p:blipFill>
          <a:blip r:embed="rId3"/>
          <a:srcRect/>
          <a:stretch>
            <a:fillRect/>
          </a:stretch>
        </p:blipFill>
        <p:spPr bwMode="auto">
          <a:xfrm>
            <a:off x="5943600" y="2809875"/>
            <a:ext cx="2362200" cy="2027238"/>
          </a:xfrm>
          <a:prstGeom prst="rect">
            <a:avLst/>
          </a:prstGeom>
          <a:noFill/>
          <a:ln w="9525">
            <a:noFill/>
            <a:miter lim="800000"/>
            <a:headEnd/>
            <a:tailEnd/>
          </a:ln>
        </p:spPr>
      </p:pic>
      <p:sp>
        <p:nvSpPr>
          <p:cNvPr id="26628" name="TextBox 4"/>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71D4BBE0-FECE-405E-AF34-FF88E350D216}" type="slidenum">
              <a:rPr lang="en-US" sz="1600">
                <a:solidFill>
                  <a:schemeClr val="bg1"/>
                </a:solidFill>
              </a:rPr>
              <a:pPr algn="r"/>
              <a:t>13</a:t>
            </a:fld>
            <a:endParaRPr 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nodeType="click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randombar(horizontal)">
                                      <p:cBhvr>
                                        <p:cTn id="25" dur="500"/>
                                        <p:tgtEl>
                                          <p:spTgt spid="4"/>
                                        </p:tgtEl>
                                      </p:cBhvr>
                                    </p:animEffect>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 calcmode="lin" valueType="num">
                                      <p:cBhvr additive="base">
                                        <p:cTn id="30"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Frequency Review</a:t>
            </a:r>
          </a:p>
        </p:txBody>
      </p:sp>
      <p:sp>
        <p:nvSpPr>
          <p:cNvPr id="3" name="Content Placeholder 2"/>
          <p:cNvSpPr>
            <a:spLocks noGrp="1"/>
          </p:cNvSpPr>
          <p:nvPr>
            <p:ph idx="1"/>
          </p:nvPr>
        </p:nvSpPr>
        <p:spPr bwMode="auto">
          <a:xfrm>
            <a:off x="609600" y="23622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a:t>A complete sequence of ac current (alternating current) flowing, stopping, reversing, and stopping again is a </a:t>
            </a:r>
            <a:r>
              <a:rPr lang="en-US" i="1">
                <a:solidFill>
                  <a:srgbClr val="0000FF"/>
                </a:solidFill>
              </a:rPr>
              <a:t>cycle</a:t>
            </a:r>
          </a:p>
          <a:p>
            <a:r>
              <a:rPr lang="en-US"/>
              <a:t>The number of cycles per second is the current’s </a:t>
            </a:r>
            <a:r>
              <a:rPr lang="en-US" i="1">
                <a:solidFill>
                  <a:srgbClr val="0000FF"/>
                </a:solidFill>
              </a:rPr>
              <a:t>frequency</a:t>
            </a:r>
            <a:r>
              <a:rPr lang="en-US"/>
              <a:t> (f), measured in </a:t>
            </a:r>
            <a:r>
              <a:rPr lang="en-US" i="1">
                <a:solidFill>
                  <a:srgbClr val="0000FF"/>
                </a:solidFill>
              </a:rPr>
              <a:t>hertz</a:t>
            </a:r>
            <a:r>
              <a:rPr lang="en-US"/>
              <a:t> (Hz)</a:t>
            </a:r>
          </a:p>
          <a:p>
            <a:r>
              <a:rPr lang="en-US"/>
              <a:t>A </a:t>
            </a:r>
            <a:r>
              <a:rPr lang="en-US" i="1">
                <a:solidFill>
                  <a:srgbClr val="0000FF"/>
                </a:solidFill>
              </a:rPr>
              <a:t>harmonic</a:t>
            </a:r>
            <a:r>
              <a:rPr lang="en-US"/>
              <a:t> is a frequency at some integer multiple (2, 3, 4, etc.) of a lowest or </a:t>
            </a:r>
            <a:r>
              <a:rPr lang="en-US" i="1">
                <a:solidFill>
                  <a:srgbClr val="0000FF"/>
                </a:solidFill>
              </a:rPr>
              <a:t>fundamental</a:t>
            </a:r>
            <a:r>
              <a:rPr lang="en-US"/>
              <a:t> frequency</a:t>
            </a:r>
          </a:p>
          <a:p>
            <a:pPr lvl="1"/>
            <a:r>
              <a:rPr lang="en-US"/>
              <a:t>The harmonic at twice the frequency is the </a:t>
            </a:r>
            <a:r>
              <a:rPr lang="en-US" i="1">
                <a:solidFill>
                  <a:srgbClr val="0000FF"/>
                </a:solidFill>
              </a:rPr>
              <a:t>second harmonic</a:t>
            </a:r>
            <a:r>
              <a:rPr lang="en-US"/>
              <a:t>, at three times is the </a:t>
            </a:r>
            <a:r>
              <a:rPr lang="en-US" i="1">
                <a:solidFill>
                  <a:srgbClr val="0000FF"/>
                </a:solidFill>
              </a:rPr>
              <a:t>third harmonic </a:t>
            </a:r>
            <a:r>
              <a:rPr lang="en-US"/>
              <a:t>(there is no first harmonic)</a:t>
            </a:r>
          </a:p>
        </p:txBody>
      </p:sp>
      <p:sp>
        <p:nvSpPr>
          <p:cNvPr id="27651" name="TextBox 3"/>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EABEAD56-0645-4767-A5E6-AE0D03E41E7E}" type="slidenum">
              <a:rPr lang="en-US" sz="1600">
                <a:solidFill>
                  <a:schemeClr val="bg1"/>
                </a:solidFill>
              </a:rPr>
              <a:pPr algn="r"/>
              <a:t>14</a:t>
            </a:fld>
            <a:endParaRPr 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Wavelength Review</a:t>
            </a:r>
          </a:p>
        </p:txBody>
      </p:sp>
      <p:sp>
        <p:nvSpPr>
          <p:cNvPr id="3" name="Content Placeholder 2"/>
          <p:cNvSpPr>
            <a:spLocks noGrp="1"/>
          </p:cNvSpPr>
          <p:nvPr>
            <p:ph idx="1"/>
          </p:nvPr>
        </p:nvSpPr>
        <p:spPr bwMode="auto">
          <a:xfrm>
            <a:off x="609600" y="2236788"/>
            <a:ext cx="10972800" cy="4189412"/>
          </a:xfrm>
          <a:noFill/>
          <a:ln>
            <a:miter lim="800000"/>
            <a:headEnd/>
            <a:tailEnd/>
          </a:ln>
        </p:spPr>
        <p:txBody>
          <a:bodyPr vert="horz" wrap="square" lIns="91440" tIns="45720" rIns="91440" bIns="45720" numCol="1" anchor="t" anchorCtr="0" compatLnSpc="1">
            <a:prstTxWarp prst="textNoShape">
              <a:avLst/>
            </a:prstTxWarp>
          </a:bodyPr>
          <a:lstStyle/>
          <a:p>
            <a:r>
              <a:rPr lang="en-US" dirty="0"/>
              <a:t>Speed of light in space (c) is 300 million (3 × 10</a:t>
            </a:r>
            <a:r>
              <a:rPr lang="en-US" baseline="30000" dirty="0"/>
              <a:t>8</a:t>
            </a:r>
            <a:r>
              <a:rPr lang="en-US" dirty="0"/>
              <a:t>) meters per second … somewhat slower in wires and cables</a:t>
            </a:r>
          </a:p>
          <a:p>
            <a:r>
              <a:rPr lang="en-US" dirty="0"/>
              <a:t>Wavelength (λ) of radio wave is the distance it travels during one complete cycle</a:t>
            </a:r>
          </a:p>
          <a:p>
            <a:pPr lvl="1">
              <a:buFont typeface="Arial" charset="0"/>
              <a:buChar char="•"/>
            </a:pPr>
            <a:r>
              <a:rPr lang="en-US" dirty="0"/>
              <a:t>λ = c / f</a:t>
            </a:r>
          </a:p>
          <a:p>
            <a:pPr lvl="1">
              <a:buFont typeface="Arial" charset="0"/>
              <a:buChar char="•"/>
            </a:pPr>
            <a:r>
              <a:rPr lang="en-US" dirty="0"/>
              <a:t>f = c / λ</a:t>
            </a:r>
          </a:p>
          <a:p>
            <a:r>
              <a:rPr lang="en-US" dirty="0"/>
              <a:t>A radio wave can be referred to by frequency </a:t>
            </a:r>
            <a:r>
              <a:rPr lang="en-US" i="1" dirty="0">
                <a:solidFill>
                  <a:srgbClr val="CC0000"/>
                </a:solidFill>
              </a:rPr>
              <a:t>OR</a:t>
            </a:r>
            <a:r>
              <a:rPr lang="en-US" dirty="0"/>
              <a:t> wavelength because the speed of light is constant</a:t>
            </a:r>
          </a:p>
        </p:txBody>
      </p:sp>
      <p:sp>
        <p:nvSpPr>
          <p:cNvPr id="28675" name="TextBox 3"/>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F94EC8BD-2305-4E39-89F2-6B065EA6AE96}" type="slidenum">
              <a:rPr lang="en-US" sz="1600">
                <a:solidFill>
                  <a:schemeClr val="bg1"/>
                </a:solidFill>
              </a:rPr>
              <a:pPr algn="r"/>
              <a:t>15</a:t>
            </a:fld>
            <a:endParaRPr 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a:solidFill>
                  <a:srgbClr val="CC3300"/>
                </a:solidFill>
              </a:rPr>
              <a:t>PRACTICE QUESTIONS</a:t>
            </a:r>
          </a:p>
        </p:txBody>
      </p:sp>
      <p:sp>
        <p:nvSpPr>
          <p:cNvPr id="29698" name="TextBox 2"/>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077680B7-764A-48C7-A5B0-C812E5BADBFB}" type="slidenum">
              <a:rPr lang="en-US" sz="1600">
                <a:solidFill>
                  <a:schemeClr val="bg1"/>
                </a:solidFill>
              </a:rPr>
              <a:pPr algn="r"/>
              <a:t>16</a:t>
            </a:fld>
            <a:endParaRPr lang="en-US" sz="1600">
              <a:solidFill>
                <a:schemeClr val="bg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dB change represents a factor of two increase or decrease in power?</a:t>
            </a:r>
          </a:p>
        </p:txBody>
      </p:sp>
      <p:sp>
        <p:nvSpPr>
          <p:cNvPr id="3072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Approximately 2 dB</a:t>
            </a:r>
          </a:p>
          <a:p>
            <a:pPr marL="457200" indent="-457200">
              <a:buFont typeface="Times New Roman" pitchFamily="18" charset="0"/>
              <a:buAutoNum type="alphaUcPeriod"/>
            </a:pPr>
            <a:r>
              <a:rPr lang="en-US">
                <a:latin typeface="Calibri" pitchFamily="34" charset="0"/>
              </a:rPr>
              <a:t>Approximately 3 dB</a:t>
            </a:r>
          </a:p>
          <a:p>
            <a:pPr marL="457200" indent="-457200">
              <a:buFont typeface="Times New Roman" pitchFamily="18" charset="0"/>
              <a:buAutoNum type="alphaUcPeriod"/>
            </a:pPr>
            <a:r>
              <a:rPr lang="en-US">
                <a:latin typeface="Calibri" pitchFamily="34" charset="0"/>
              </a:rPr>
              <a:t>Approximately 6 dB</a:t>
            </a:r>
          </a:p>
          <a:p>
            <a:pPr marL="457200" indent="-457200">
              <a:buFont typeface="Times New Roman" pitchFamily="18" charset="0"/>
              <a:buAutoNum type="alphaUcPeriod"/>
            </a:pPr>
            <a:r>
              <a:rPr lang="en-US">
                <a:latin typeface="Calibri" pitchFamily="34" charset="0"/>
              </a:rPr>
              <a:t>Approximately 12 dB</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G5B01 (B) Page 4-2</a:t>
            </a:r>
            <a:endParaRPr lang="en-US" sz="1600" b="1">
              <a:solidFill>
                <a:schemeClr val="bg1"/>
              </a:solidFill>
            </a:endParaRPr>
          </a:p>
        </p:txBody>
      </p:sp>
      <p:sp>
        <p:nvSpPr>
          <p:cNvPr id="30724"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9EAC8AB8-DA5B-43C9-B964-5F666274865B}" type="slidenum">
              <a:rPr lang="en-US" b="1">
                <a:solidFill>
                  <a:schemeClr val="bg1"/>
                </a:solidFill>
              </a:rPr>
              <a:pPr algn="r"/>
              <a:t>17</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How many watts of electrical power are used if 400 VDC is supplied to an 800 ohm load?</a:t>
            </a:r>
          </a:p>
        </p:txBody>
      </p:sp>
      <p:sp>
        <p:nvSpPr>
          <p:cNvPr id="3174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0.5 watts</a:t>
            </a:r>
          </a:p>
          <a:p>
            <a:pPr marL="457200" indent="-457200">
              <a:buFont typeface="Times New Roman" pitchFamily="18" charset="0"/>
              <a:buAutoNum type="alphaUcPeriod"/>
            </a:pPr>
            <a:r>
              <a:rPr lang="en-US">
                <a:latin typeface="Calibri" pitchFamily="34" charset="0"/>
              </a:rPr>
              <a:t>200 watts</a:t>
            </a:r>
          </a:p>
          <a:p>
            <a:pPr marL="457200" indent="-457200">
              <a:buFont typeface="Times New Roman" pitchFamily="18" charset="0"/>
              <a:buAutoNum type="alphaUcPeriod"/>
            </a:pPr>
            <a:r>
              <a:rPr lang="en-US">
                <a:latin typeface="Calibri" pitchFamily="34" charset="0"/>
              </a:rPr>
              <a:t>400 watts</a:t>
            </a:r>
          </a:p>
          <a:p>
            <a:pPr marL="457200" indent="-457200">
              <a:buFont typeface="Times New Roman" pitchFamily="18" charset="0"/>
              <a:buAutoNum type="alphaUcPeriod"/>
            </a:pPr>
            <a:r>
              <a:rPr lang="en-US">
                <a:latin typeface="Calibri" pitchFamily="34" charset="0"/>
              </a:rPr>
              <a:t>3200 watts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G5B03 (B) Page 4-1</a:t>
            </a:r>
            <a:endParaRPr lang="en-US" sz="1600" b="1">
              <a:solidFill>
                <a:schemeClr val="bg1"/>
              </a:solidFill>
            </a:endParaRPr>
          </a:p>
        </p:txBody>
      </p:sp>
      <p:sp>
        <p:nvSpPr>
          <p:cNvPr id="31748"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F5A109C7-50D3-42CE-A596-62AFBDA8DAEC}" type="slidenum">
              <a:rPr lang="en-US" b="1">
                <a:solidFill>
                  <a:schemeClr val="bg1"/>
                </a:solidFill>
              </a:rPr>
              <a:pPr algn="r"/>
              <a:t>18</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How many watts of electrical power are used by a 12 VDC light bulb that draws 0.2 amperes?</a:t>
            </a:r>
          </a:p>
        </p:txBody>
      </p:sp>
      <p:sp>
        <p:nvSpPr>
          <p:cNvPr id="3277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2.4 watts</a:t>
            </a:r>
          </a:p>
          <a:p>
            <a:pPr marL="457200" indent="-457200">
              <a:buFont typeface="Times New Roman" pitchFamily="18" charset="0"/>
              <a:buAutoNum type="alphaUcPeriod"/>
            </a:pPr>
            <a:r>
              <a:rPr lang="en-US">
                <a:latin typeface="Calibri" pitchFamily="34" charset="0"/>
              </a:rPr>
              <a:t>24 watts</a:t>
            </a:r>
          </a:p>
          <a:p>
            <a:pPr marL="457200" indent="-457200">
              <a:buFont typeface="Times New Roman" pitchFamily="18" charset="0"/>
              <a:buAutoNum type="alphaUcPeriod"/>
            </a:pPr>
            <a:r>
              <a:rPr lang="en-US">
                <a:latin typeface="Calibri" pitchFamily="34" charset="0"/>
              </a:rPr>
              <a:t>6 watts</a:t>
            </a:r>
          </a:p>
          <a:p>
            <a:pPr marL="457200" indent="-457200">
              <a:buFont typeface="Times New Roman" pitchFamily="18" charset="0"/>
              <a:buAutoNum type="alphaUcPeriod"/>
            </a:pPr>
            <a:r>
              <a:rPr lang="en-US">
                <a:latin typeface="Calibri" pitchFamily="34" charset="0"/>
              </a:rPr>
              <a:t>60 watts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G5B04 (A) Page 4-2</a:t>
            </a:r>
            <a:endParaRPr lang="en-US" sz="1600" b="1">
              <a:solidFill>
                <a:schemeClr val="bg1"/>
              </a:solidFill>
            </a:endParaRPr>
          </a:p>
        </p:txBody>
      </p:sp>
      <p:sp>
        <p:nvSpPr>
          <p:cNvPr id="32772"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5B0B51EE-2ABC-43FB-84B4-7F67CB796500}" type="slidenum">
              <a:rPr lang="en-US" b="1">
                <a:solidFill>
                  <a:schemeClr val="bg1"/>
                </a:solidFill>
              </a:rPr>
              <a:pPr algn="r"/>
              <a:t>19</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r>
              <a:rPr lang="en-US">
                <a:latin typeface="Calibri" pitchFamily="34" charset="0"/>
              </a:rPr>
              <a:t>General Class License Manual</a:t>
            </a:r>
            <a:br>
              <a:rPr lang="en-US">
                <a:latin typeface="Calibri" pitchFamily="34" charset="0"/>
              </a:rPr>
            </a:br>
            <a:r>
              <a:rPr lang="en-US">
                <a:latin typeface="Calibri" pitchFamily="34" charset="0"/>
              </a:rPr>
              <a:t>and other resources</a:t>
            </a:r>
          </a:p>
        </p:txBody>
      </p:sp>
      <p:sp>
        <p:nvSpPr>
          <p:cNvPr id="1536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a:latin typeface="Calibri" pitchFamily="34" charset="0"/>
            </a:endParaRPr>
          </a:p>
          <a:p>
            <a:endParaRPr lang="en-US" altLang="en-US">
              <a:solidFill>
                <a:srgbClr val="0000FF"/>
              </a:solidFill>
              <a:latin typeface="Arial" charset="0"/>
              <a:ea typeface="Gill Sans"/>
              <a:cs typeface="Gill Sans"/>
            </a:endParaRPr>
          </a:p>
          <a:p>
            <a:pPr algn="ctr"/>
            <a:r>
              <a:rPr lang="en-US" altLang="en-US">
                <a:solidFill>
                  <a:srgbClr val="0000FF"/>
                </a:solidFill>
                <a:latin typeface="Arial" charset="0"/>
                <a:ea typeface="Gill Sans"/>
                <a:cs typeface="Gill Sans"/>
              </a:rPr>
              <a:t>http://www.arrl.org/shop/Licensing-Education-and-Training/</a:t>
            </a:r>
          </a:p>
          <a:p>
            <a:endParaRPr lang="en-US">
              <a:latin typeface="Calibri" pitchFamily="34" charset="0"/>
            </a:endParaRPr>
          </a:p>
          <a:p>
            <a:endParaRPr lang="en-US">
              <a:latin typeface="Calibri" pitchFamily="34" charset="0"/>
            </a:endParaRPr>
          </a:p>
        </p:txBody>
      </p:sp>
      <p:pic>
        <p:nvPicPr>
          <p:cNvPr id="15363" name="Picture 4" descr="ARRL General Class License Manual 9th Edition"/>
          <p:cNvPicPr>
            <a:picLocks noChangeAspect="1" noChangeArrowheads="1"/>
          </p:cNvPicPr>
          <p:nvPr/>
        </p:nvPicPr>
        <p:blipFill>
          <a:blip r:embed="rId2"/>
          <a:srcRect/>
          <a:stretch>
            <a:fillRect/>
          </a:stretch>
        </p:blipFill>
        <p:spPr bwMode="auto">
          <a:xfrm>
            <a:off x="5011738" y="2743200"/>
            <a:ext cx="1895475" cy="2438400"/>
          </a:xfrm>
          <a:prstGeom prst="rect">
            <a:avLst/>
          </a:prstGeom>
          <a:noFill/>
          <a:ln w="9525">
            <a:noFill/>
            <a:miter lim="800000"/>
            <a:headEnd/>
            <a:tailEnd/>
          </a:ln>
        </p:spPr>
      </p:pic>
      <p:sp>
        <p:nvSpPr>
          <p:cNvPr id="15364" name="TextBox 4"/>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6FA6541A-50C6-4C46-9171-5A51C59AD802}" type="slidenum">
              <a:rPr lang="en-US" sz="1600">
                <a:solidFill>
                  <a:schemeClr val="bg1"/>
                </a:solidFill>
              </a:rPr>
              <a:pPr algn="r"/>
              <a:t>2</a:t>
            </a:fld>
            <a:endParaRPr lang="en-US" sz="1600">
              <a:solidFill>
                <a:schemeClr val="bg1"/>
              </a:solidFill>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379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How many watts are dissipated when a current of 7.0 milliamperes flows through a 1250 ohm resistance?</a:t>
            </a:r>
          </a:p>
        </p:txBody>
      </p:sp>
      <p:sp>
        <p:nvSpPr>
          <p:cNvPr id="3379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Approximately 61 milliwatts</a:t>
            </a:r>
          </a:p>
          <a:p>
            <a:pPr marL="457200" indent="-457200">
              <a:buFont typeface="Times New Roman" pitchFamily="18" charset="0"/>
              <a:buAutoNum type="alphaUcPeriod"/>
            </a:pPr>
            <a:r>
              <a:rPr lang="en-US">
                <a:latin typeface="Calibri" pitchFamily="34" charset="0"/>
              </a:rPr>
              <a:t>Approximately 61 watts</a:t>
            </a:r>
          </a:p>
          <a:p>
            <a:pPr marL="457200" indent="-457200">
              <a:buFont typeface="Times New Roman" pitchFamily="18" charset="0"/>
              <a:buAutoNum type="alphaUcPeriod"/>
            </a:pPr>
            <a:r>
              <a:rPr lang="en-US">
                <a:latin typeface="Calibri" pitchFamily="34" charset="0"/>
              </a:rPr>
              <a:t>Approximately 11 milliwatts</a:t>
            </a:r>
          </a:p>
          <a:p>
            <a:pPr marL="457200" indent="-457200">
              <a:buFont typeface="Times New Roman" pitchFamily="18" charset="0"/>
              <a:buAutoNum type="alphaUcPeriod"/>
            </a:pPr>
            <a:r>
              <a:rPr lang="en-US">
                <a:latin typeface="Calibri" pitchFamily="34" charset="0"/>
              </a:rPr>
              <a:t>Approximately 11 watts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G5B05 (A) Page 4-2</a:t>
            </a:r>
            <a:endParaRPr lang="en-US" sz="1600" b="1">
              <a:solidFill>
                <a:schemeClr val="bg1"/>
              </a:solidFill>
            </a:endParaRPr>
          </a:p>
        </p:txBody>
      </p:sp>
      <p:sp>
        <p:nvSpPr>
          <p:cNvPr id="33796"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2DA6DA21-2F47-4705-99B4-9347676A3F75}" type="slidenum">
              <a:rPr lang="en-US" b="1">
                <a:solidFill>
                  <a:schemeClr val="bg1"/>
                </a:solidFill>
              </a:rPr>
              <a:pPr algn="r"/>
              <a:t>20</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percentage of power loss would result from a transmission line loss of 1 dB?</a:t>
            </a:r>
          </a:p>
        </p:txBody>
      </p:sp>
      <p:sp>
        <p:nvSpPr>
          <p:cNvPr id="3481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fr-FR">
                <a:latin typeface="Calibri" pitchFamily="34" charset="0"/>
              </a:rPr>
              <a:t>10.9 percent</a:t>
            </a:r>
          </a:p>
          <a:p>
            <a:pPr marL="457200" indent="-457200">
              <a:buFont typeface="Times New Roman" pitchFamily="18" charset="0"/>
              <a:buAutoNum type="alphaUcPeriod"/>
            </a:pPr>
            <a:r>
              <a:rPr lang="fr-FR">
                <a:latin typeface="Calibri" pitchFamily="34" charset="0"/>
              </a:rPr>
              <a:t>12.2 percent</a:t>
            </a:r>
          </a:p>
          <a:p>
            <a:pPr marL="457200" indent="-457200">
              <a:buFont typeface="Times New Roman" pitchFamily="18" charset="0"/>
              <a:buAutoNum type="alphaUcPeriod"/>
            </a:pPr>
            <a:r>
              <a:rPr lang="fr-FR">
                <a:latin typeface="Calibri" pitchFamily="34" charset="0"/>
              </a:rPr>
              <a:t>20.6 percent</a:t>
            </a:r>
          </a:p>
          <a:p>
            <a:pPr marL="457200" indent="-457200">
              <a:buFont typeface="Times New Roman" pitchFamily="18" charset="0"/>
              <a:buAutoNum type="alphaUcPeriod"/>
            </a:pPr>
            <a:r>
              <a:rPr lang="fr-FR">
                <a:latin typeface="Calibri" pitchFamily="34" charset="0"/>
              </a:rPr>
              <a:t>25.9 percent</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G5B10 (C) Page 4-3</a:t>
            </a:r>
            <a:endParaRPr lang="en-US" sz="1600" b="1">
              <a:solidFill>
                <a:schemeClr val="bg1"/>
              </a:solidFill>
            </a:endParaRPr>
          </a:p>
        </p:txBody>
      </p:sp>
      <p:sp>
        <p:nvSpPr>
          <p:cNvPr id="3482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7C3EF954-76A2-42DC-B3C2-51D12C0D3488}" type="slidenum">
              <a:rPr lang="en-US" b="1">
                <a:solidFill>
                  <a:schemeClr val="bg1"/>
                </a:solidFill>
              </a:rPr>
              <a:pPr algn="r"/>
              <a:t>21</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AC Power  /  RMS: Definition &amp; Measurement</a:t>
            </a:r>
          </a:p>
        </p:txBody>
      </p:sp>
      <p:sp>
        <p:nvSpPr>
          <p:cNvPr id="3" name="Content Placeholder 2"/>
          <p:cNvSpPr>
            <a:spLocks noGrp="1"/>
          </p:cNvSpPr>
          <p:nvPr>
            <p:ph idx="1"/>
          </p:nvPr>
        </p:nvSpPr>
        <p:spPr bwMode="auto">
          <a:xfrm>
            <a:off x="609600" y="23622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a:t>The power equation is very clear for dc power …</a:t>
            </a:r>
          </a:p>
          <a:p>
            <a:pPr lvl="1">
              <a:buFont typeface="Arial" charset="0"/>
              <a:buChar char="•"/>
            </a:pPr>
            <a:r>
              <a:rPr lang="en-US"/>
              <a:t>P = E</a:t>
            </a:r>
            <a:r>
              <a:rPr lang="en-US" baseline="30000"/>
              <a:t>2</a:t>
            </a:r>
            <a:r>
              <a:rPr lang="en-US"/>
              <a:t> / R</a:t>
            </a:r>
          </a:p>
          <a:p>
            <a:r>
              <a:rPr lang="en-US"/>
              <a:t>However, what is the value of </a:t>
            </a:r>
            <a:r>
              <a:rPr lang="en-US" i="1">
                <a:solidFill>
                  <a:srgbClr val="0000FF"/>
                </a:solidFill>
              </a:rPr>
              <a:t>E</a:t>
            </a:r>
            <a:r>
              <a:rPr lang="en-US"/>
              <a:t> for ac power?</a:t>
            </a:r>
          </a:p>
          <a:p>
            <a:pPr lvl="1">
              <a:buFont typeface="Arial" charset="0"/>
              <a:buChar char="•"/>
            </a:pPr>
            <a:r>
              <a:rPr lang="en-US"/>
              <a:t>Not peak, not average … it’s </a:t>
            </a:r>
            <a:r>
              <a:rPr lang="en-US" i="1">
                <a:solidFill>
                  <a:srgbClr val="0000FF"/>
                </a:solidFill>
              </a:rPr>
              <a:t>RMS</a:t>
            </a:r>
            <a:r>
              <a:rPr lang="en-US"/>
              <a:t> (</a:t>
            </a:r>
            <a:r>
              <a:rPr lang="en-US" i="1">
                <a:solidFill>
                  <a:srgbClr val="0000FF"/>
                </a:solidFill>
              </a:rPr>
              <a:t>root mean square </a:t>
            </a:r>
            <a:r>
              <a:rPr lang="en-US"/>
              <a:t>or </a:t>
            </a:r>
            <a:r>
              <a:rPr lang="en-US" i="1">
                <a:solidFill>
                  <a:srgbClr val="0000FF"/>
                </a:solidFill>
              </a:rPr>
              <a:t>V</a:t>
            </a:r>
            <a:r>
              <a:rPr lang="en-US" i="1" baseline="-25000">
                <a:solidFill>
                  <a:srgbClr val="0000FF"/>
                </a:solidFill>
              </a:rPr>
              <a:t>RMS</a:t>
            </a:r>
            <a:r>
              <a:rPr lang="en-US"/>
              <a:t>)</a:t>
            </a:r>
          </a:p>
          <a:p>
            <a:r>
              <a:rPr lang="en-US"/>
              <a:t>The RMS for a sine wave is 0.707 times the sine wave’s peak voltage</a:t>
            </a:r>
          </a:p>
          <a:p>
            <a:endParaRPr lang="en-US"/>
          </a:p>
        </p:txBody>
      </p:sp>
      <p:sp>
        <p:nvSpPr>
          <p:cNvPr id="35843" name="TextBox 3"/>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923DA132-23D8-41BF-9825-F90B6980AAB7}" type="slidenum">
              <a:rPr lang="en-US" b="1">
                <a:solidFill>
                  <a:schemeClr val="bg1"/>
                </a:solidFill>
              </a:rPr>
              <a:pPr algn="r"/>
              <a:t>22</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6865" name="Title 1"/>
          <p:cNvSpPr>
            <a:spLocks noGrp="1"/>
          </p:cNvSpPr>
          <p:nvPr>
            <p:ph type="title"/>
          </p:nvPr>
        </p:nvSpPr>
        <p:spPr bwMode="auto">
          <a:xfrm>
            <a:off x="0" y="1371600"/>
            <a:ext cx="2514600" cy="3581400"/>
          </a:xfrm>
          <a:noFill/>
          <a:ln>
            <a:miter lim="800000"/>
            <a:headEnd/>
            <a:tailEnd/>
          </a:ln>
        </p:spPr>
        <p:txBody>
          <a:bodyPr vert="horz" wrap="square" lIns="91440" tIns="45720" rIns="91440" bIns="45720" numCol="1" anchor="t" anchorCtr="0" compatLnSpc="1">
            <a:prstTxWarp prst="textNoShape">
              <a:avLst/>
            </a:prstTxWarp>
          </a:bodyPr>
          <a:lstStyle/>
          <a:p>
            <a:r>
              <a:rPr lang="en-US" sz="3200" b="1">
                <a:solidFill>
                  <a:srgbClr val="0000FF"/>
                </a:solidFill>
              </a:rPr>
              <a:t>Figure 4.2</a:t>
            </a:r>
            <a:br>
              <a:rPr lang="en-US" sz="2400">
                <a:solidFill>
                  <a:srgbClr val="0000FF"/>
                </a:solidFill>
              </a:rPr>
            </a:br>
            <a:br>
              <a:rPr lang="en-US" sz="2400">
                <a:solidFill>
                  <a:srgbClr val="0000FF"/>
                </a:solidFill>
              </a:rPr>
            </a:br>
            <a:r>
              <a:rPr lang="en-US" sz="2400">
                <a:solidFill>
                  <a:srgbClr val="0000FF"/>
                </a:solidFill>
              </a:rPr>
              <a:t>Relationships between RMA, average, peak, and peak-to-peak ac voltage and current</a:t>
            </a:r>
          </a:p>
        </p:txBody>
      </p:sp>
      <p:pic>
        <p:nvPicPr>
          <p:cNvPr id="36866" name="Picture 5"/>
          <p:cNvPicPr>
            <a:picLocks noChangeAspect="1"/>
          </p:cNvPicPr>
          <p:nvPr/>
        </p:nvPicPr>
        <p:blipFill>
          <a:blip r:embed="rId2"/>
          <a:srcRect/>
          <a:stretch>
            <a:fillRect/>
          </a:stretch>
        </p:blipFill>
        <p:spPr bwMode="auto">
          <a:xfrm>
            <a:off x="2590800" y="1295400"/>
            <a:ext cx="9334500" cy="5137150"/>
          </a:xfrm>
          <a:prstGeom prst="rect">
            <a:avLst/>
          </a:prstGeom>
          <a:noFill/>
          <a:ln w="9525">
            <a:noFill/>
            <a:miter lim="800000"/>
            <a:headEnd/>
            <a:tailEnd/>
          </a:ln>
        </p:spPr>
      </p:pic>
      <p:sp>
        <p:nvSpPr>
          <p:cNvPr id="36867" name="TextBox 3"/>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BA940412-4967-481C-8D94-E6C747F4877E}" type="slidenum">
              <a:rPr lang="en-US" b="1">
                <a:solidFill>
                  <a:schemeClr val="bg1"/>
                </a:solidFill>
              </a:rPr>
              <a:pPr algn="r"/>
              <a:t>23</a:t>
            </a:fld>
            <a:endParaRPr lang="en-US" b="1">
              <a:solidFill>
                <a:schemeClr val="bg1"/>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Waveform Formulas</a:t>
            </a:r>
            <a:br>
              <a:rPr lang="en-US"/>
            </a:br>
            <a:r>
              <a:rPr lang="en-US" sz="2400" i="1">
                <a:solidFill>
                  <a:srgbClr val="0000FF"/>
                </a:solidFill>
              </a:rPr>
              <a:t>(Note: Do not use these for non-sine waves!)</a:t>
            </a:r>
          </a:p>
        </p:txBody>
      </p:sp>
      <p:sp>
        <p:nvSpPr>
          <p:cNvPr id="3" name="TextBox 2"/>
          <p:cNvSpPr txBox="1">
            <a:spLocks noRot="1" noChangeAspect="1" noMove="1" noResize="1" noEditPoints="1" noAdjustHandles="1" noChangeArrowheads="1" noChangeShapeType="1" noTextEdit="1"/>
          </p:cNvSpPr>
          <p:nvPr/>
        </p:nvSpPr>
        <p:spPr>
          <a:xfrm>
            <a:off x="235515" y="2590800"/>
            <a:ext cx="5516960" cy="803810"/>
          </a:xfrm>
          <a:prstGeom prst="rect">
            <a:avLst/>
          </a:prstGeom>
          <a:blipFill>
            <a:blip r:embed="rId2"/>
            <a:stretch>
              <a:fillRect/>
            </a:stretch>
          </a:blipFill>
        </p:spPr>
        <p:txBody>
          <a:bodyPr/>
          <a:lstStyle/>
          <a:p>
            <a:pPr fontAlgn="auto">
              <a:spcBef>
                <a:spcPts val="0"/>
              </a:spcBef>
              <a:spcAft>
                <a:spcPts val="0"/>
              </a:spcAft>
              <a:defRPr/>
            </a:pPr>
            <a:r>
              <a:rPr lang="en-US">
                <a:noFill/>
                <a:latin typeface="+mn-lt"/>
                <a:cs typeface="+mn-cs"/>
              </a:rPr>
              <a:t> </a:t>
            </a:r>
          </a:p>
        </p:txBody>
      </p:sp>
      <p:sp>
        <p:nvSpPr>
          <p:cNvPr id="4" name="TextBox 3"/>
          <p:cNvSpPr txBox="1">
            <a:spLocks noRot="1" noChangeAspect="1" noMove="1" noResize="1" noEditPoints="1" noAdjustHandles="1" noChangeArrowheads="1" noChangeShapeType="1" noTextEdit="1"/>
          </p:cNvSpPr>
          <p:nvPr/>
        </p:nvSpPr>
        <p:spPr>
          <a:xfrm>
            <a:off x="235515" y="3682076"/>
            <a:ext cx="3082447" cy="420949"/>
          </a:xfrm>
          <a:prstGeom prst="rect">
            <a:avLst/>
          </a:prstGeom>
          <a:blipFill>
            <a:blip r:embed="rId3"/>
            <a:stretch>
              <a:fillRect r="-3960" b="-47826"/>
            </a:stretch>
          </a:blipFill>
        </p:spPr>
        <p:txBody>
          <a:bodyPr/>
          <a:lstStyle/>
          <a:p>
            <a:pPr fontAlgn="auto">
              <a:spcBef>
                <a:spcPts val="0"/>
              </a:spcBef>
              <a:spcAft>
                <a:spcPts val="0"/>
              </a:spcAft>
              <a:defRPr/>
            </a:pPr>
            <a:r>
              <a:rPr lang="en-US">
                <a:noFill/>
                <a:latin typeface="+mn-lt"/>
                <a:cs typeface="+mn-cs"/>
              </a:rPr>
              <a:t> </a:t>
            </a:r>
          </a:p>
        </p:txBody>
      </p:sp>
      <p:sp>
        <p:nvSpPr>
          <p:cNvPr id="6" name="TextBox 5"/>
          <p:cNvSpPr txBox="1">
            <a:spLocks noRot="1" noChangeAspect="1" noMove="1" noResize="1" noEditPoints="1" noAdjustHandles="1" noChangeArrowheads="1" noChangeShapeType="1" noTextEdit="1"/>
          </p:cNvSpPr>
          <p:nvPr/>
        </p:nvSpPr>
        <p:spPr>
          <a:xfrm>
            <a:off x="235515" y="4496854"/>
            <a:ext cx="6207020" cy="430887"/>
          </a:xfrm>
          <a:prstGeom prst="rect">
            <a:avLst/>
          </a:prstGeom>
          <a:blipFill>
            <a:blip r:embed="rId4"/>
            <a:stretch>
              <a:fillRect t="-25714" b="-50000"/>
            </a:stretch>
          </a:blipFill>
        </p:spPr>
        <p:txBody>
          <a:bodyPr/>
          <a:lstStyle/>
          <a:p>
            <a:pPr fontAlgn="auto">
              <a:spcBef>
                <a:spcPts val="0"/>
              </a:spcBef>
              <a:spcAft>
                <a:spcPts val="0"/>
              </a:spcAft>
              <a:defRPr/>
            </a:pPr>
            <a:r>
              <a:rPr lang="en-US">
                <a:noFill/>
                <a:latin typeface="+mn-lt"/>
                <a:cs typeface="+mn-cs"/>
              </a:rPr>
              <a:t> </a:t>
            </a:r>
          </a:p>
        </p:txBody>
      </p:sp>
      <p:sp>
        <p:nvSpPr>
          <p:cNvPr id="7" name="TextBox 6"/>
          <p:cNvSpPr txBox="1"/>
          <p:nvPr/>
        </p:nvSpPr>
        <p:spPr>
          <a:xfrm>
            <a:off x="6781800" y="2857500"/>
            <a:ext cx="5181600" cy="3259138"/>
          </a:xfrm>
          <a:prstGeom prst="rect">
            <a:avLst/>
          </a:prstGeom>
          <a:solidFill>
            <a:schemeClr val="bg1">
              <a:lumMod val="95000"/>
            </a:schemeClr>
          </a:solidFill>
          <a:ln>
            <a:solidFill>
              <a:schemeClr val="tx1"/>
            </a:solidFill>
          </a:ln>
        </p:spPr>
        <p:txBody>
          <a:bodyPr>
            <a:spAutoFit/>
          </a:bodyPr>
          <a:lstStyle/>
          <a:p>
            <a:pPr fontAlgn="auto">
              <a:spcBef>
                <a:spcPts val="0"/>
              </a:spcBef>
              <a:spcAft>
                <a:spcPts val="0"/>
              </a:spcAft>
              <a:defRPr/>
            </a:pPr>
            <a:r>
              <a:rPr lang="en-US" sz="2300" dirty="0">
                <a:latin typeface="Arial" panose="020B0604020202020204" pitchFamily="34" charset="0"/>
                <a:cs typeface="Arial" panose="020B0604020202020204" pitchFamily="34" charset="0"/>
              </a:rPr>
              <a:t>It is particularly important to know the relationship between RMS and peak voltages to choose components that have sufficient voltage ratings. Capacitors are often connected across the ac power line to perform RF filtering. The capacitor must be rated to withstand the ac peak voltage.</a:t>
            </a:r>
          </a:p>
        </p:txBody>
      </p:sp>
      <p:sp>
        <p:nvSpPr>
          <p:cNvPr id="37894" name="TextBox 4"/>
          <p:cNvSpPr txBox="1">
            <a:spLocks noChangeArrowheads="1"/>
          </p:cNvSpPr>
          <p:nvPr/>
        </p:nvSpPr>
        <p:spPr bwMode="auto">
          <a:xfrm>
            <a:off x="234950" y="5900738"/>
            <a:ext cx="3581400" cy="369887"/>
          </a:xfrm>
          <a:prstGeom prst="rect">
            <a:avLst/>
          </a:prstGeom>
          <a:noFill/>
          <a:ln w="9525">
            <a:noFill/>
            <a:miter lim="800000"/>
            <a:headEnd/>
            <a:tailEnd/>
          </a:ln>
        </p:spPr>
        <p:txBody>
          <a:bodyPr>
            <a:spAutoFit/>
          </a:bodyPr>
          <a:lstStyle/>
          <a:p>
            <a:r>
              <a:rPr lang="en-US">
                <a:solidFill>
                  <a:srgbClr val="0000FF"/>
                </a:solidFill>
              </a:rPr>
              <a:t>Refer to Figure 4.2</a:t>
            </a:r>
          </a:p>
        </p:txBody>
      </p:sp>
      <p:sp>
        <p:nvSpPr>
          <p:cNvPr id="37895" name="TextBox 7"/>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1B7467AC-DED7-40A1-84B2-5BBA411F5564}" type="slidenum">
              <a:rPr lang="en-US" b="1">
                <a:solidFill>
                  <a:schemeClr val="bg1"/>
                </a:solidFill>
              </a:rPr>
              <a:pPr algn="r"/>
              <a:t>24</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par>
                                <p:cTn id="8" presetID="14" presetClass="entr" presetSubtype="1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randombar(horizontal)">
                                      <p:cBhvr>
                                        <p:cTn id="10" dur="500"/>
                                        <p:tgtEl>
                                          <p:spTgt spid="3"/>
                                        </p:tgtEl>
                                      </p:cBhvr>
                                    </p:animEffect>
                                  </p:childTnLst>
                                </p:cTn>
                              </p:par>
                              <p:par>
                                <p:cTn id="11" presetID="14" presetClass="entr" presetSubtype="10"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4" presetClass="entr" presetSubtype="1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randombar(horizontal)">
                                      <p:cBhvr>
                                        <p:cTn id="18"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Waveform Calculation Examples</a:t>
            </a:r>
          </a:p>
        </p:txBody>
      </p:sp>
      <p:sp>
        <p:nvSpPr>
          <p:cNvPr id="3" name="TextBox 2"/>
          <p:cNvSpPr txBox="1">
            <a:spLocks noChangeArrowheads="1"/>
          </p:cNvSpPr>
          <p:nvPr/>
        </p:nvSpPr>
        <p:spPr bwMode="auto">
          <a:xfrm>
            <a:off x="609600" y="2514600"/>
            <a:ext cx="10591800" cy="1200150"/>
          </a:xfrm>
          <a:prstGeom prst="rect">
            <a:avLst/>
          </a:prstGeom>
          <a:noFill/>
          <a:ln w="9525">
            <a:noFill/>
            <a:miter lim="800000"/>
            <a:headEnd/>
            <a:tailEnd/>
          </a:ln>
        </p:spPr>
        <p:txBody>
          <a:bodyPr>
            <a:spAutoFit/>
          </a:bodyPr>
          <a:lstStyle/>
          <a:p>
            <a:r>
              <a:rPr lang="en-US" sz="2400"/>
              <a:t>Example:  A sine wave with a peak voltage of 17 V has what RMS value?</a:t>
            </a:r>
          </a:p>
          <a:p>
            <a:endParaRPr lang="en-US" sz="2400"/>
          </a:p>
          <a:p>
            <a:r>
              <a:rPr lang="en-US" sz="2400"/>
              <a:t>	V</a:t>
            </a:r>
            <a:r>
              <a:rPr lang="en-US" sz="2400" baseline="-25000"/>
              <a:t>RMS</a:t>
            </a:r>
            <a:r>
              <a:rPr lang="en-US" sz="2400"/>
              <a:t> = 0.707 X V</a:t>
            </a:r>
            <a:r>
              <a:rPr lang="en-US" sz="2400" baseline="-25000"/>
              <a:t>PK</a:t>
            </a:r>
            <a:r>
              <a:rPr lang="en-US" sz="2400"/>
              <a:t> = 0.707 X 17 V = </a:t>
            </a:r>
            <a:r>
              <a:rPr lang="en-US" sz="2400" b="1">
                <a:solidFill>
                  <a:srgbClr val="0000FF"/>
                </a:solidFill>
              </a:rPr>
              <a:t>12 V</a:t>
            </a:r>
          </a:p>
        </p:txBody>
      </p:sp>
      <p:sp>
        <p:nvSpPr>
          <p:cNvPr id="4" name="TextBox 3"/>
          <p:cNvSpPr txBox="1">
            <a:spLocks noChangeArrowheads="1"/>
          </p:cNvSpPr>
          <p:nvPr/>
        </p:nvSpPr>
        <p:spPr bwMode="auto">
          <a:xfrm>
            <a:off x="609600" y="4343400"/>
            <a:ext cx="11049000" cy="461963"/>
          </a:xfrm>
          <a:prstGeom prst="rect">
            <a:avLst/>
          </a:prstGeom>
          <a:noFill/>
          <a:ln w="9525">
            <a:noFill/>
            <a:miter lim="800000"/>
            <a:headEnd/>
            <a:tailEnd/>
          </a:ln>
        </p:spPr>
        <p:txBody>
          <a:bodyPr>
            <a:spAutoFit/>
          </a:bodyPr>
          <a:lstStyle/>
          <a:p>
            <a:r>
              <a:rPr lang="en-US" sz="2400"/>
              <a:t>Example:  A sine wave with a peak-peak voltage of 100 V has what RMS value?</a:t>
            </a:r>
          </a:p>
        </p:txBody>
      </p:sp>
      <p:sp>
        <p:nvSpPr>
          <p:cNvPr id="5" name="TextBox 4"/>
          <p:cNvSpPr txBox="1">
            <a:spLocks noChangeArrowheads="1"/>
          </p:cNvSpPr>
          <p:nvPr/>
        </p:nvSpPr>
        <p:spPr bwMode="auto">
          <a:xfrm>
            <a:off x="1752600" y="5105400"/>
            <a:ext cx="2743200" cy="461963"/>
          </a:xfrm>
          <a:prstGeom prst="rect">
            <a:avLst/>
          </a:prstGeom>
          <a:noFill/>
          <a:ln w="9525">
            <a:noFill/>
            <a:miter lim="800000"/>
            <a:headEnd/>
            <a:tailEnd/>
          </a:ln>
        </p:spPr>
        <p:txBody>
          <a:bodyPr>
            <a:spAutoFit/>
          </a:bodyPr>
          <a:lstStyle/>
          <a:p>
            <a:r>
              <a:rPr lang="en-US" sz="2400"/>
              <a:t>V</a:t>
            </a:r>
            <a:r>
              <a:rPr lang="en-US" sz="2400" baseline="-25000"/>
              <a:t>RMS</a:t>
            </a:r>
            <a:r>
              <a:rPr lang="en-US" sz="2400"/>
              <a:t> = 0.707 X </a:t>
            </a:r>
          </a:p>
        </p:txBody>
      </p:sp>
      <p:sp>
        <p:nvSpPr>
          <p:cNvPr id="6" name="TextBox 5"/>
          <p:cNvSpPr txBox="1">
            <a:spLocks noChangeArrowheads="1"/>
          </p:cNvSpPr>
          <p:nvPr/>
        </p:nvSpPr>
        <p:spPr bwMode="auto">
          <a:xfrm>
            <a:off x="4267200" y="4857750"/>
            <a:ext cx="990600" cy="461963"/>
          </a:xfrm>
          <a:prstGeom prst="rect">
            <a:avLst/>
          </a:prstGeom>
          <a:noFill/>
          <a:ln w="9525">
            <a:noFill/>
            <a:miter lim="800000"/>
            <a:headEnd/>
            <a:tailEnd/>
          </a:ln>
        </p:spPr>
        <p:txBody>
          <a:bodyPr>
            <a:spAutoFit/>
          </a:bodyPr>
          <a:lstStyle/>
          <a:p>
            <a:r>
              <a:rPr lang="en-US" sz="2400"/>
              <a:t>V</a:t>
            </a:r>
            <a:r>
              <a:rPr lang="en-US" sz="2400" baseline="-25000"/>
              <a:t>P-P</a:t>
            </a:r>
          </a:p>
        </p:txBody>
      </p:sp>
      <p:sp>
        <p:nvSpPr>
          <p:cNvPr id="7" name="TextBox 6"/>
          <p:cNvSpPr txBox="1">
            <a:spLocks noChangeArrowheads="1"/>
          </p:cNvSpPr>
          <p:nvPr/>
        </p:nvSpPr>
        <p:spPr bwMode="auto">
          <a:xfrm>
            <a:off x="4430713" y="5313363"/>
            <a:ext cx="639762" cy="461962"/>
          </a:xfrm>
          <a:prstGeom prst="rect">
            <a:avLst/>
          </a:prstGeom>
          <a:noFill/>
          <a:ln w="9525">
            <a:noFill/>
            <a:miter lim="800000"/>
            <a:headEnd/>
            <a:tailEnd/>
          </a:ln>
        </p:spPr>
        <p:txBody>
          <a:bodyPr>
            <a:spAutoFit/>
          </a:bodyPr>
          <a:lstStyle/>
          <a:p>
            <a:r>
              <a:rPr lang="en-US" sz="2400"/>
              <a:t>2</a:t>
            </a:r>
            <a:endParaRPr lang="en-US" sz="2400" baseline="-25000"/>
          </a:p>
        </p:txBody>
      </p:sp>
      <p:cxnSp>
        <p:nvCxnSpPr>
          <p:cNvPr id="9" name="Straight Connector 8"/>
          <p:cNvCxnSpPr/>
          <p:nvPr/>
        </p:nvCxnSpPr>
        <p:spPr>
          <a:xfrm>
            <a:off x="4267200" y="5335588"/>
            <a:ext cx="838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TextBox 9"/>
          <p:cNvSpPr txBox="1">
            <a:spLocks noChangeArrowheads="1"/>
          </p:cNvSpPr>
          <p:nvPr/>
        </p:nvSpPr>
        <p:spPr bwMode="auto">
          <a:xfrm>
            <a:off x="5070475" y="5105400"/>
            <a:ext cx="1700213" cy="461963"/>
          </a:xfrm>
          <a:prstGeom prst="rect">
            <a:avLst/>
          </a:prstGeom>
          <a:noFill/>
          <a:ln w="9525">
            <a:noFill/>
            <a:miter lim="800000"/>
            <a:headEnd/>
            <a:tailEnd/>
          </a:ln>
        </p:spPr>
        <p:txBody>
          <a:bodyPr>
            <a:spAutoFit/>
          </a:bodyPr>
          <a:lstStyle/>
          <a:p>
            <a:r>
              <a:rPr lang="en-US" sz="2400"/>
              <a:t> = 0.707 X </a:t>
            </a:r>
          </a:p>
        </p:txBody>
      </p:sp>
      <p:sp>
        <p:nvSpPr>
          <p:cNvPr id="11" name="TextBox 10"/>
          <p:cNvSpPr txBox="1">
            <a:spLocks noChangeArrowheads="1"/>
          </p:cNvSpPr>
          <p:nvPr/>
        </p:nvSpPr>
        <p:spPr bwMode="auto">
          <a:xfrm>
            <a:off x="6770688" y="4857750"/>
            <a:ext cx="990600" cy="461963"/>
          </a:xfrm>
          <a:prstGeom prst="rect">
            <a:avLst/>
          </a:prstGeom>
          <a:noFill/>
          <a:ln w="9525">
            <a:noFill/>
            <a:miter lim="800000"/>
            <a:headEnd/>
            <a:tailEnd/>
          </a:ln>
        </p:spPr>
        <p:txBody>
          <a:bodyPr>
            <a:spAutoFit/>
          </a:bodyPr>
          <a:lstStyle/>
          <a:p>
            <a:r>
              <a:rPr lang="en-US" sz="2400"/>
              <a:t>100</a:t>
            </a:r>
            <a:endParaRPr lang="en-US" sz="2400" baseline="-25000"/>
          </a:p>
        </p:txBody>
      </p:sp>
      <p:sp>
        <p:nvSpPr>
          <p:cNvPr id="12" name="TextBox 11"/>
          <p:cNvSpPr txBox="1">
            <a:spLocks noChangeArrowheads="1"/>
          </p:cNvSpPr>
          <p:nvPr/>
        </p:nvSpPr>
        <p:spPr bwMode="auto">
          <a:xfrm>
            <a:off x="6934200" y="5313363"/>
            <a:ext cx="641350" cy="461962"/>
          </a:xfrm>
          <a:prstGeom prst="rect">
            <a:avLst/>
          </a:prstGeom>
          <a:noFill/>
          <a:ln w="9525">
            <a:noFill/>
            <a:miter lim="800000"/>
            <a:headEnd/>
            <a:tailEnd/>
          </a:ln>
        </p:spPr>
        <p:txBody>
          <a:bodyPr>
            <a:spAutoFit/>
          </a:bodyPr>
          <a:lstStyle/>
          <a:p>
            <a:r>
              <a:rPr lang="en-US" sz="2400"/>
              <a:t>2</a:t>
            </a:r>
            <a:endParaRPr lang="en-US" sz="2400" baseline="-25000"/>
          </a:p>
        </p:txBody>
      </p:sp>
      <p:cxnSp>
        <p:nvCxnSpPr>
          <p:cNvPr id="13" name="Straight Connector 12"/>
          <p:cNvCxnSpPr/>
          <p:nvPr/>
        </p:nvCxnSpPr>
        <p:spPr>
          <a:xfrm>
            <a:off x="6770688" y="5335588"/>
            <a:ext cx="8382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4" name="TextBox 13"/>
          <p:cNvSpPr txBox="1">
            <a:spLocks noChangeArrowheads="1"/>
          </p:cNvSpPr>
          <p:nvPr/>
        </p:nvSpPr>
        <p:spPr bwMode="auto">
          <a:xfrm>
            <a:off x="7948613" y="5105400"/>
            <a:ext cx="1701800" cy="461963"/>
          </a:xfrm>
          <a:prstGeom prst="rect">
            <a:avLst/>
          </a:prstGeom>
          <a:noFill/>
          <a:ln w="9525">
            <a:noFill/>
            <a:miter lim="800000"/>
            <a:headEnd/>
            <a:tailEnd/>
          </a:ln>
        </p:spPr>
        <p:txBody>
          <a:bodyPr>
            <a:spAutoFit/>
          </a:bodyPr>
          <a:lstStyle/>
          <a:p>
            <a:r>
              <a:rPr lang="en-US" sz="2400"/>
              <a:t> = </a:t>
            </a:r>
            <a:r>
              <a:rPr lang="en-US" sz="2400" b="1">
                <a:solidFill>
                  <a:srgbClr val="0000FF"/>
                </a:solidFill>
              </a:rPr>
              <a:t>35.4 V</a:t>
            </a:r>
            <a:r>
              <a:rPr lang="en-US" sz="2400"/>
              <a:t> </a:t>
            </a:r>
          </a:p>
        </p:txBody>
      </p:sp>
      <p:sp>
        <p:nvSpPr>
          <p:cNvPr id="38925" name="TextBox 14"/>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ED4EF34D-96B1-4EEE-A7CC-8C4EEBF635D3}" type="slidenum">
              <a:rPr lang="en-US" b="1">
                <a:solidFill>
                  <a:schemeClr val="bg1"/>
                </a:solidFill>
              </a:rPr>
              <a:pPr algn="r"/>
              <a:t>25</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par>
                                <p:cTn id="16" presetID="14" presetClass="entr" presetSubtype="10"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randombar(horizontal)">
                                      <p:cBhvr>
                                        <p:cTn id="18" dur="500"/>
                                        <p:tgtEl>
                                          <p:spTgt spid="6"/>
                                        </p:tgtEl>
                                      </p:cBhvr>
                                    </p:animEffect>
                                  </p:childTnLst>
                                </p:cTn>
                              </p:par>
                              <p:par>
                                <p:cTn id="19" presetID="14" presetClass="entr" presetSubtype="1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randombar(horizontal)">
                                      <p:cBhvr>
                                        <p:cTn id="21" dur="500"/>
                                        <p:tgtEl>
                                          <p:spTgt spid="7"/>
                                        </p:tgtEl>
                                      </p:cBhvr>
                                    </p:animEffect>
                                  </p:childTnLst>
                                </p:cTn>
                              </p:par>
                              <p:par>
                                <p:cTn id="22" presetID="14" presetClass="entr" presetSubtype="10"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randombar(horizontal)">
                                      <p:cBhvr>
                                        <p:cTn id="24" dur="500"/>
                                        <p:tgtEl>
                                          <p:spTgt spid="9"/>
                                        </p:tgtEl>
                                      </p:cBhvr>
                                    </p:animEffect>
                                  </p:childTnLst>
                                </p:cTn>
                              </p:par>
                              <p:par>
                                <p:cTn id="25" presetID="14" presetClass="entr" presetSubtype="10" fill="hold" grpId="0" nodeType="with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randombar(horizontal)">
                                      <p:cBhvr>
                                        <p:cTn id="27" dur="500"/>
                                        <p:tgtEl>
                                          <p:spTgt spid="10"/>
                                        </p:tgtEl>
                                      </p:cBhvr>
                                    </p:animEffect>
                                  </p:childTnLst>
                                </p:cTn>
                              </p:par>
                              <p:par>
                                <p:cTn id="28" presetID="14" presetClass="entr" presetSubtype="10" fill="hold" grpId="0" nodeType="with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randombar(horizontal)">
                                      <p:cBhvr>
                                        <p:cTn id="30" dur="500"/>
                                        <p:tgtEl>
                                          <p:spTgt spid="11"/>
                                        </p:tgtEl>
                                      </p:cBhvr>
                                    </p:animEffect>
                                  </p:childTnLst>
                                </p:cTn>
                              </p:par>
                              <p:par>
                                <p:cTn id="31" presetID="14" presetClass="entr" presetSubtype="10" fill="hold" grpId="0" nodeType="with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randombar(horizontal)">
                                      <p:cBhvr>
                                        <p:cTn id="33" dur="500"/>
                                        <p:tgtEl>
                                          <p:spTgt spid="12"/>
                                        </p:tgtEl>
                                      </p:cBhvr>
                                    </p:animEffect>
                                  </p:childTnLst>
                                </p:cTn>
                              </p:par>
                              <p:par>
                                <p:cTn id="34" presetID="14" presetClass="entr" presetSubtype="10"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randombar(horizontal)">
                                      <p:cBhvr>
                                        <p:cTn id="36" dur="500"/>
                                        <p:tgtEl>
                                          <p:spTgt spid="13"/>
                                        </p:tgtEl>
                                      </p:cBhvr>
                                    </p:animEffect>
                                  </p:childTnLst>
                                </p:cTn>
                              </p:par>
                              <p:par>
                                <p:cTn id="37" presetID="14" presetClass="entr" presetSubtype="10" fill="hold" grpId="0" nodeType="withEffect">
                                  <p:stCondLst>
                                    <p:cond delay="0"/>
                                  </p:stCondLst>
                                  <p:childTnLst>
                                    <p:set>
                                      <p:cBhvr>
                                        <p:cTn id="38" dur="1" fill="hold">
                                          <p:stCondLst>
                                            <p:cond delay="0"/>
                                          </p:stCondLst>
                                        </p:cTn>
                                        <p:tgtEl>
                                          <p:spTgt spid="14"/>
                                        </p:tgtEl>
                                        <p:attrNameLst>
                                          <p:attrName>style.visibility</p:attrName>
                                        </p:attrNameLst>
                                      </p:cBhvr>
                                      <p:to>
                                        <p:strVal val="visible"/>
                                      </p:to>
                                    </p:set>
                                    <p:animEffect transition="in" filter="randombar(horizontal)">
                                      <p:cBhvr>
                                        <p:cTn id="39"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10" grpId="0"/>
      <p:bldP spid="11" grpId="0"/>
      <p:bldP spid="12" grpId="0"/>
      <p:bldP spid="14" grpId="0"/>
    </p:bld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PEP: Definition and Measurement</a:t>
            </a:r>
          </a:p>
        </p:txBody>
      </p:sp>
      <p:sp>
        <p:nvSpPr>
          <p:cNvPr id="3" name="Content Placeholder 2"/>
          <p:cNvSpPr>
            <a:spLocks noGrp="1"/>
          </p:cNvSpPr>
          <p:nvPr>
            <p:ph idx="1"/>
          </p:nvPr>
        </p:nvSpPr>
        <p:spPr>
          <a:xfrm>
            <a:off x="609600" y="2362200"/>
            <a:ext cx="10972800" cy="4187825"/>
          </a:xfrm>
        </p:spPr>
        <p:txBody>
          <a:bodyPr/>
          <a:lstStyle/>
          <a:p>
            <a:pPr>
              <a:defRPr/>
            </a:pPr>
            <a:r>
              <a:rPr lang="en-US" dirty="0"/>
              <a:t>PEP = </a:t>
            </a:r>
            <a:r>
              <a:rPr lang="en-US" i="1" dirty="0">
                <a:solidFill>
                  <a:srgbClr val="0000FF"/>
                </a:solidFill>
              </a:rPr>
              <a:t>Peak envelope power</a:t>
            </a:r>
          </a:p>
          <a:p>
            <a:pPr>
              <a:defRPr/>
            </a:pPr>
            <a:r>
              <a:rPr lang="en-US" dirty="0"/>
              <a:t>PEP is the </a:t>
            </a:r>
            <a:r>
              <a:rPr lang="en-US" i="1" dirty="0">
                <a:solidFill>
                  <a:srgbClr val="0000FF"/>
                </a:solidFill>
              </a:rPr>
              <a:t>average</a:t>
            </a:r>
            <a:r>
              <a:rPr lang="en-US" dirty="0"/>
              <a:t> </a:t>
            </a:r>
            <a:r>
              <a:rPr lang="en-US" i="1" dirty="0">
                <a:solidFill>
                  <a:srgbClr val="0000FF"/>
                </a:solidFill>
              </a:rPr>
              <a:t>power</a:t>
            </a:r>
            <a:r>
              <a:rPr lang="en-US" dirty="0"/>
              <a:t> of one complete RF cycle at the peak of the signal’s envelope … a convenient way of measuring the max power of amplitude-modulated signals</a:t>
            </a:r>
          </a:p>
          <a:p>
            <a:pPr>
              <a:defRPr/>
            </a:pPr>
            <a:r>
              <a:rPr lang="en-US" dirty="0"/>
              <a:t>However, this definition is confusing …</a:t>
            </a:r>
          </a:p>
          <a:p>
            <a:pPr lvl="1">
              <a:defRPr/>
            </a:pPr>
            <a:r>
              <a:rPr lang="en-US" dirty="0"/>
              <a:t>See (following slide) definition from </a:t>
            </a:r>
            <a:r>
              <a:rPr lang="en-US" dirty="0">
                <a:hlinkClick r:id="rId2">
                  <a:extLst>
                    <a:ext uri="{A12FA001-AC4F-418D-AE19-62706E023703}">
                      <ahyp:hlinkClr xmlns:ahyp="http://schemas.microsoft.com/office/drawing/2018/hyperlinkcolor" val="tx"/>
                    </a:ext>
                  </a:extLst>
                </a:hlinkClick>
              </a:rPr>
              <a:t>www.mdarc.org</a:t>
            </a:r>
            <a:endParaRPr lang="en-US" dirty="0"/>
          </a:p>
          <a:p>
            <a:pPr marL="457200" lvl="1" indent="0">
              <a:buFontTx/>
              <a:buNone/>
              <a:defRPr/>
            </a:pPr>
            <a:endParaRPr lang="en-US" dirty="0"/>
          </a:p>
        </p:txBody>
      </p:sp>
      <p:sp>
        <p:nvSpPr>
          <p:cNvPr id="39939" name="TextBox 3"/>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E2D08F14-6FDF-40D4-A635-330361B2ECE3}" type="slidenum">
              <a:rPr lang="en-US" b="1">
                <a:solidFill>
                  <a:schemeClr val="bg1"/>
                </a:solidFill>
              </a:rPr>
              <a:pPr algn="r"/>
              <a:t>26</a:t>
            </a:fld>
            <a:endParaRPr lang="en-US" b="1">
              <a:solidFill>
                <a:schemeClr val="bg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Clarification of Peak Envelope Power</a:t>
            </a:r>
          </a:p>
        </p:txBody>
      </p:sp>
      <p:sp>
        <p:nvSpPr>
          <p:cNvPr id="3" name="TextBox 2"/>
          <p:cNvSpPr txBox="1">
            <a:spLocks noChangeArrowheads="1"/>
          </p:cNvSpPr>
          <p:nvPr/>
        </p:nvSpPr>
        <p:spPr bwMode="auto">
          <a:xfrm>
            <a:off x="369888" y="2193925"/>
            <a:ext cx="10972800" cy="1446213"/>
          </a:xfrm>
          <a:prstGeom prst="rect">
            <a:avLst/>
          </a:prstGeom>
          <a:noFill/>
          <a:ln w="9525">
            <a:noFill/>
            <a:miter lim="800000"/>
            <a:headEnd/>
            <a:tailEnd/>
          </a:ln>
        </p:spPr>
        <p:txBody>
          <a:bodyPr>
            <a:spAutoFit/>
          </a:bodyPr>
          <a:lstStyle/>
          <a:p>
            <a:r>
              <a:rPr lang="en-US" sz="2200"/>
              <a:t>RF signals such as AM and SSB have a constantly changing amplitude during transmission, like the image at the top of the page. For these signals, there will be points where the amplitude is at its greatest (see figure below). This is the "one RF cycle at the crest of the modulation envelope" in the definition. </a:t>
            </a:r>
          </a:p>
        </p:txBody>
      </p:sp>
      <p:pic>
        <p:nvPicPr>
          <p:cNvPr id="4" name="Picture 3"/>
          <p:cNvPicPr>
            <a:picLocks noChangeAspect="1"/>
          </p:cNvPicPr>
          <p:nvPr/>
        </p:nvPicPr>
        <p:blipFill>
          <a:blip r:embed="rId2"/>
          <a:srcRect/>
          <a:stretch>
            <a:fillRect/>
          </a:stretch>
        </p:blipFill>
        <p:spPr bwMode="auto">
          <a:xfrm>
            <a:off x="6618288" y="3640138"/>
            <a:ext cx="5573712" cy="2800350"/>
          </a:xfrm>
          <a:prstGeom prst="rect">
            <a:avLst/>
          </a:prstGeom>
          <a:noFill/>
          <a:ln w="9525">
            <a:noFill/>
            <a:miter lim="800000"/>
            <a:headEnd/>
            <a:tailEnd/>
          </a:ln>
        </p:spPr>
      </p:pic>
      <p:sp>
        <p:nvSpPr>
          <p:cNvPr id="5" name="TextBox 4"/>
          <p:cNvSpPr txBox="1">
            <a:spLocks noChangeArrowheads="1"/>
          </p:cNvSpPr>
          <p:nvPr/>
        </p:nvSpPr>
        <p:spPr bwMode="auto">
          <a:xfrm>
            <a:off x="369888" y="3648075"/>
            <a:ext cx="6107112" cy="1108075"/>
          </a:xfrm>
          <a:prstGeom prst="rect">
            <a:avLst/>
          </a:prstGeom>
          <a:noFill/>
          <a:ln w="9525">
            <a:noFill/>
            <a:miter lim="800000"/>
            <a:headEnd/>
            <a:tailEnd/>
          </a:ln>
        </p:spPr>
        <p:txBody>
          <a:bodyPr>
            <a:spAutoFit/>
          </a:bodyPr>
          <a:lstStyle/>
          <a:p>
            <a:r>
              <a:rPr lang="en-US" sz="2200"/>
              <a:t>Other signals, such as FM, PM (phase modulation) and CW, have a constant amplitude, so every RF cycle is its "peak" cycle.</a:t>
            </a:r>
          </a:p>
        </p:txBody>
      </p:sp>
      <p:sp>
        <p:nvSpPr>
          <p:cNvPr id="6" name="TextBox 5"/>
          <p:cNvSpPr txBox="1">
            <a:spLocks noChangeArrowheads="1"/>
          </p:cNvSpPr>
          <p:nvPr/>
        </p:nvSpPr>
        <p:spPr bwMode="auto">
          <a:xfrm>
            <a:off x="369888" y="4800600"/>
            <a:ext cx="6107112" cy="1108075"/>
          </a:xfrm>
          <a:prstGeom prst="rect">
            <a:avLst/>
          </a:prstGeom>
          <a:noFill/>
          <a:ln w="9525">
            <a:noFill/>
            <a:miter lim="800000"/>
            <a:headEnd/>
            <a:tailEnd/>
          </a:ln>
        </p:spPr>
        <p:txBody>
          <a:bodyPr>
            <a:spAutoFit/>
          </a:bodyPr>
          <a:lstStyle/>
          <a:p>
            <a:r>
              <a:rPr lang="en-US" sz="2200"/>
              <a:t>Once that cycle is identified, we calculate the average power over its complete duration. That's the red area in figure on next slide.</a:t>
            </a:r>
          </a:p>
        </p:txBody>
      </p:sp>
      <p:sp>
        <p:nvSpPr>
          <p:cNvPr id="40966" name="TextBox 6"/>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424B79FB-1CE0-4254-95FC-31544157BEDF}" type="slidenum">
              <a:rPr lang="en-US" b="1">
                <a:solidFill>
                  <a:schemeClr val="bg1"/>
                </a:solidFill>
              </a:rPr>
              <a:pPr algn="r"/>
              <a:t>27</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5"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Clarification of Peak Envelope Power (cont.)</a:t>
            </a:r>
          </a:p>
        </p:txBody>
      </p:sp>
      <p:sp>
        <p:nvSpPr>
          <p:cNvPr id="7" name="TextBox 6"/>
          <p:cNvSpPr txBox="1">
            <a:spLocks noChangeArrowheads="1"/>
          </p:cNvSpPr>
          <p:nvPr/>
        </p:nvSpPr>
        <p:spPr bwMode="auto">
          <a:xfrm>
            <a:off x="457200" y="2133600"/>
            <a:ext cx="11201400" cy="769938"/>
          </a:xfrm>
          <a:prstGeom prst="rect">
            <a:avLst/>
          </a:prstGeom>
          <a:noFill/>
          <a:ln w="9525">
            <a:noFill/>
            <a:miter lim="800000"/>
            <a:headEnd/>
            <a:tailEnd/>
          </a:ln>
        </p:spPr>
        <p:txBody>
          <a:bodyPr>
            <a:spAutoFit/>
          </a:bodyPr>
          <a:lstStyle/>
          <a:p>
            <a:r>
              <a:rPr lang="en-US" sz="2200"/>
              <a:t>Once that cycle is identified, we calculate the average power over its complete duration. That's the </a:t>
            </a:r>
            <a:r>
              <a:rPr lang="en-US" sz="2200">
                <a:solidFill>
                  <a:srgbClr val="C00000"/>
                </a:solidFill>
              </a:rPr>
              <a:t>red</a:t>
            </a:r>
            <a:r>
              <a:rPr lang="en-US" sz="2200"/>
              <a:t> area in figure below.</a:t>
            </a:r>
          </a:p>
        </p:txBody>
      </p:sp>
      <p:pic>
        <p:nvPicPr>
          <p:cNvPr id="9" name="Picture 8"/>
          <p:cNvPicPr>
            <a:picLocks noChangeAspect="1"/>
          </p:cNvPicPr>
          <p:nvPr/>
        </p:nvPicPr>
        <p:blipFill>
          <a:blip r:embed="rId2"/>
          <a:srcRect/>
          <a:stretch>
            <a:fillRect/>
          </a:stretch>
        </p:blipFill>
        <p:spPr bwMode="auto">
          <a:xfrm>
            <a:off x="7772400" y="2874963"/>
            <a:ext cx="4086225" cy="3230562"/>
          </a:xfrm>
          <a:prstGeom prst="rect">
            <a:avLst/>
          </a:prstGeom>
          <a:noFill/>
          <a:ln w="9525">
            <a:solidFill>
              <a:schemeClr val="tx1"/>
            </a:solidFill>
            <a:miter lim="800000"/>
            <a:headEnd/>
            <a:tailEnd/>
          </a:ln>
        </p:spPr>
      </p:pic>
      <p:sp>
        <p:nvSpPr>
          <p:cNvPr id="10" name="TextBox 9"/>
          <p:cNvSpPr txBox="1">
            <a:spLocks noChangeArrowheads="1"/>
          </p:cNvSpPr>
          <p:nvPr/>
        </p:nvSpPr>
        <p:spPr bwMode="auto">
          <a:xfrm>
            <a:off x="457200" y="3151188"/>
            <a:ext cx="7086600" cy="1446212"/>
          </a:xfrm>
          <a:prstGeom prst="rect">
            <a:avLst/>
          </a:prstGeom>
          <a:noFill/>
          <a:ln w="9525">
            <a:noFill/>
            <a:miter lim="800000"/>
            <a:headEnd/>
            <a:tailEnd/>
          </a:ln>
        </p:spPr>
        <p:txBody>
          <a:bodyPr>
            <a:spAutoFit/>
          </a:bodyPr>
          <a:lstStyle/>
          <a:p>
            <a:r>
              <a:rPr lang="en-US" sz="2200"/>
              <a:t>Note that we calculate the power in both the positive voltage half-cycle and the negative voltage half-cycle. They don't cancel out because, as shown below, the PEV is squared, making both of them positive.</a:t>
            </a:r>
          </a:p>
        </p:txBody>
      </p:sp>
      <p:sp>
        <p:nvSpPr>
          <p:cNvPr id="11" name="TextBox 10"/>
          <p:cNvSpPr txBox="1">
            <a:spLocks noChangeArrowheads="1"/>
          </p:cNvSpPr>
          <p:nvPr/>
        </p:nvSpPr>
        <p:spPr bwMode="auto">
          <a:xfrm>
            <a:off x="457200" y="4851400"/>
            <a:ext cx="7086600" cy="1447800"/>
          </a:xfrm>
          <a:prstGeom prst="rect">
            <a:avLst/>
          </a:prstGeom>
          <a:noFill/>
          <a:ln w="9525">
            <a:noFill/>
            <a:miter lim="800000"/>
            <a:headEnd/>
            <a:tailEnd/>
          </a:ln>
        </p:spPr>
        <p:txBody>
          <a:bodyPr>
            <a:spAutoFit/>
          </a:bodyPr>
          <a:lstStyle/>
          <a:p>
            <a:r>
              <a:rPr lang="en-US" sz="2200"/>
              <a:t>Start by measuring the amplitude of the peak, usually in volts. That is PEV in figure on previous slide</a:t>
            </a:r>
          </a:p>
          <a:p>
            <a:endParaRPr lang="en-US" sz="2200"/>
          </a:p>
          <a:p>
            <a:r>
              <a:rPr lang="en-US" sz="2200"/>
              <a:t>Then apply the following formula … (next slide) …</a:t>
            </a:r>
          </a:p>
        </p:txBody>
      </p:sp>
      <p:sp>
        <p:nvSpPr>
          <p:cNvPr id="41990" name="TextBox 7"/>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953FBF56-F662-437A-9C33-2C34425F2958}" type="slidenum">
              <a:rPr lang="en-US" b="1">
                <a:solidFill>
                  <a:schemeClr val="bg1"/>
                </a:solidFill>
              </a:rPr>
              <a:pPr algn="r"/>
              <a:t>28</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randombar(horizontal)">
                                      <p:cBhvr>
                                        <p:cTn id="13" dur="500"/>
                                        <p:tgtEl>
                                          <p:spTgt spid="9"/>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fill="hold"/>
                                        <p:tgtEl>
                                          <p:spTgt spid="10"/>
                                        </p:tgtEl>
                                        <p:attrNameLst>
                                          <p:attrName>ppt_x</p:attrName>
                                        </p:attrNameLst>
                                      </p:cBhvr>
                                      <p:tavLst>
                                        <p:tav tm="0">
                                          <p:val>
                                            <p:strVal val="#ppt_x"/>
                                          </p:val>
                                        </p:tav>
                                        <p:tav tm="100000">
                                          <p:val>
                                            <p:strVal val="#ppt_x"/>
                                          </p:val>
                                        </p:tav>
                                      </p:tavLst>
                                    </p:anim>
                                    <p:anim calcmode="lin" valueType="num">
                                      <p:cBhvr additive="base">
                                        <p:cTn id="19"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ppt_x"/>
                                          </p:val>
                                        </p:tav>
                                        <p:tav tm="100000">
                                          <p:val>
                                            <p:strVal val="#ppt_x"/>
                                          </p:val>
                                        </p:tav>
                                      </p:tavLst>
                                    </p:anim>
                                    <p:anim calcmode="lin" valueType="num">
                                      <p:cBhvr additive="base">
                                        <p:cTn id="25"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10" grpId="0"/>
      <p:bldP spid="11" grpId="0"/>
    </p:bld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09" name="Title 1"/>
          <p:cNvSpPr>
            <a:spLocks noGrp="1"/>
          </p:cNvSpPr>
          <p:nvPr>
            <p:ph type="title"/>
          </p:nvPr>
        </p:nvSpPr>
        <p:spPr bwMode="auto">
          <a:xfrm>
            <a:off x="609600" y="1371600"/>
            <a:ext cx="10972800" cy="838200"/>
          </a:xfrm>
          <a:noFill/>
          <a:ln>
            <a:miter lim="800000"/>
            <a:headEnd/>
            <a:tailEnd/>
          </a:ln>
        </p:spPr>
        <p:txBody>
          <a:bodyPr vert="horz" wrap="square" lIns="91440" tIns="45720" rIns="91440" bIns="45720" numCol="1" anchor="t" anchorCtr="0" compatLnSpc="1">
            <a:prstTxWarp prst="textNoShape">
              <a:avLst/>
            </a:prstTxWarp>
          </a:bodyPr>
          <a:lstStyle/>
          <a:p>
            <a:pPr algn="l"/>
            <a:r>
              <a:rPr lang="en-US"/>
              <a:t>PEP Calculations</a:t>
            </a:r>
          </a:p>
        </p:txBody>
      </p:sp>
      <p:sp>
        <p:nvSpPr>
          <p:cNvPr id="3" name="TextBox 2"/>
          <p:cNvSpPr txBox="1">
            <a:spLocks noRot="1" noChangeAspect="1" noMove="1" noResize="1" noEditPoints="1" noAdjustHandles="1" noChangeArrowheads="1" noChangeShapeType="1" noTextEdit="1"/>
          </p:cNvSpPr>
          <p:nvPr/>
        </p:nvSpPr>
        <p:spPr>
          <a:xfrm>
            <a:off x="5600700" y="1371600"/>
            <a:ext cx="4531882" cy="731290"/>
          </a:xfrm>
          <a:prstGeom prst="rect">
            <a:avLst/>
          </a:prstGeom>
          <a:blipFill>
            <a:blip r:embed="rId2"/>
            <a:stretch>
              <a:fillRect l="-5518" b="-16667"/>
            </a:stretch>
          </a:blipFill>
        </p:spPr>
        <p:txBody>
          <a:bodyPr/>
          <a:lstStyle/>
          <a:p>
            <a:pPr fontAlgn="auto">
              <a:spcBef>
                <a:spcPts val="0"/>
              </a:spcBef>
              <a:spcAft>
                <a:spcPts val="0"/>
              </a:spcAft>
              <a:defRPr/>
            </a:pPr>
            <a:r>
              <a:rPr lang="en-US">
                <a:noFill/>
                <a:latin typeface="+mn-lt"/>
                <a:cs typeface="+mn-cs"/>
              </a:rPr>
              <a:t> </a:t>
            </a:r>
          </a:p>
        </p:txBody>
      </p:sp>
      <p:sp>
        <p:nvSpPr>
          <p:cNvPr id="4" name="TextBox 3"/>
          <p:cNvSpPr txBox="1">
            <a:spLocks noChangeArrowheads="1"/>
          </p:cNvSpPr>
          <p:nvPr/>
        </p:nvSpPr>
        <p:spPr bwMode="auto">
          <a:xfrm>
            <a:off x="304800" y="2481263"/>
            <a:ext cx="10591800" cy="522287"/>
          </a:xfrm>
          <a:prstGeom prst="rect">
            <a:avLst/>
          </a:prstGeom>
          <a:noFill/>
          <a:ln w="9525">
            <a:noFill/>
            <a:miter lim="800000"/>
            <a:headEnd/>
            <a:tailEnd/>
          </a:ln>
        </p:spPr>
        <p:txBody>
          <a:bodyPr>
            <a:spAutoFit/>
          </a:bodyPr>
          <a:lstStyle/>
          <a:p>
            <a:r>
              <a:rPr lang="en-US" sz="2800"/>
              <a:t>Example:  If PEV is 50V across a 50Ω load, the PEP power is …</a:t>
            </a:r>
          </a:p>
        </p:txBody>
      </p:sp>
      <p:sp>
        <p:nvSpPr>
          <p:cNvPr id="5" name="TextBox 4"/>
          <p:cNvSpPr txBox="1">
            <a:spLocks noRot="1" noChangeAspect="1" noMove="1" noResize="1" noEditPoints="1" noAdjustHandles="1" noChangeArrowheads="1" noChangeShapeType="1" noTextEdit="1"/>
          </p:cNvSpPr>
          <p:nvPr/>
        </p:nvSpPr>
        <p:spPr>
          <a:xfrm>
            <a:off x="1447800" y="3153007"/>
            <a:ext cx="7413055" cy="734368"/>
          </a:xfrm>
          <a:prstGeom prst="rect">
            <a:avLst/>
          </a:prstGeom>
          <a:blipFill>
            <a:blip r:embed="rId3"/>
            <a:stretch>
              <a:fillRect l="-3372" r="-2303" b="-16529"/>
            </a:stretch>
          </a:blipFill>
        </p:spPr>
        <p:txBody>
          <a:bodyPr/>
          <a:lstStyle/>
          <a:p>
            <a:pPr fontAlgn="auto">
              <a:spcBef>
                <a:spcPts val="0"/>
              </a:spcBef>
              <a:spcAft>
                <a:spcPts val="0"/>
              </a:spcAft>
              <a:defRPr/>
            </a:pPr>
            <a:r>
              <a:rPr lang="en-US">
                <a:noFill/>
                <a:latin typeface="+mn-lt"/>
                <a:cs typeface="+mn-cs"/>
              </a:rPr>
              <a:t> </a:t>
            </a:r>
          </a:p>
        </p:txBody>
      </p:sp>
      <p:sp>
        <p:nvSpPr>
          <p:cNvPr id="6" name="TextBox 5"/>
          <p:cNvSpPr txBox="1">
            <a:spLocks noChangeArrowheads="1"/>
          </p:cNvSpPr>
          <p:nvPr/>
        </p:nvSpPr>
        <p:spPr bwMode="auto">
          <a:xfrm>
            <a:off x="304800" y="4386263"/>
            <a:ext cx="10591800" cy="954087"/>
          </a:xfrm>
          <a:prstGeom prst="rect">
            <a:avLst/>
          </a:prstGeom>
          <a:noFill/>
          <a:ln w="9525">
            <a:noFill/>
            <a:miter lim="800000"/>
            <a:headEnd/>
            <a:tailEnd/>
          </a:ln>
        </p:spPr>
        <p:txBody>
          <a:bodyPr>
            <a:spAutoFit/>
          </a:bodyPr>
          <a:lstStyle/>
          <a:p>
            <a:r>
              <a:rPr lang="en-US" sz="2800"/>
              <a:t>Example:  If a 50Ω load is dissipating 1200W PEP, the RMS voltage is …</a:t>
            </a:r>
          </a:p>
        </p:txBody>
      </p:sp>
      <p:grpSp>
        <p:nvGrpSpPr>
          <p:cNvPr id="10" name="Group 9"/>
          <p:cNvGrpSpPr>
            <a:grpSpLocks/>
          </p:cNvGrpSpPr>
          <p:nvPr/>
        </p:nvGrpSpPr>
        <p:grpSpPr bwMode="auto">
          <a:xfrm>
            <a:off x="1474788" y="5470525"/>
            <a:ext cx="9372600" cy="630238"/>
            <a:chOff x="838200" y="5469933"/>
            <a:chExt cx="9372600" cy="631198"/>
          </a:xfrm>
        </p:grpSpPr>
        <p:sp>
          <p:nvSpPr>
            <p:cNvPr id="7" name="TextBox 6"/>
            <p:cNvSpPr txBox="1">
              <a:spLocks noRot="1" noChangeAspect="1" noMove="1" noResize="1" noEditPoints="1" noAdjustHandles="1" noChangeArrowheads="1" noChangeShapeType="1" noTextEdit="1"/>
            </p:cNvSpPr>
            <p:nvPr/>
          </p:nvSpPr>
          <p:spPr>
            <a:xfrm>
              <a:off x="838200" y="5516100"/>
              <a:ext cx="3538854" cy="538802"/>
            </a:xfrm>
            <a:prstGeom prst="rect">
              <a:avLst/>
            </a:prstGeom>
            <a:blipFill>
              <a:blip r:embed="rId4"/>
              <a:stretch>
                <a:fillRect l="-6885" t="-15909" b="-44318"/>
              </a:stretch>
            </a:blipFill>
          </p:spPr>
          <p:txBody>
            <a:bodyPr/>
            <a:lstStyle/>
            <a:p>
              <a:pPr fontAlgn="auto">
                <a:spcBef>
                  <a:spcPts val="0"/>
                </a:spcBef>
                <a:spcAft>
                  <a:spcPts val="0"/>
                </a:spcAft>
                <a:defRPr/>
              </a:pPr>
              <a:r>
                <a:rPr lang="en-US">
                  <a:noFill/>
                  <a:latin typeface="+mn-lt"/>
                  <a:cs typeface="+mn-cs"/>
                </a:rPr>
                <a:t> </a:t>
              </a:r>
            </a:p>
          </p:txBody>
        </p:sp>
        <p:sp>
          <p:nvSpPr>
            <p:cNvPr id="8" name="TextBox 7"/>
            <p:cNvSpPr txBox="1">
              <a:spLocks noRot="1" noChangeAspect="1" noMove="1" noResize="1" noEditPoints="1" noAdjustHandles="1" noChangeArrowheads="1" noChangeShapeType="1" noTextEdit="1"/>
            </p:cNvSpPr>
            <p:nvPr/>
          </p:nvSpPr>
          <p:spPr>
            <a:xfrm>
              <a:off x="4572000" y="5469933"/>
              <a:ext cx="2819400" cy="631198"/>
            </a:xfrm>
            <a:prstGeom prst="rect">
              <a:avLst/>
            </a:prstGeom>
            <a:blipFill>
              <a:blip r:embed="rId5"/>
              <a:stretch>
                <a:fillRect l="-5628" t="-4808" b="-30769"/>
              </a:stretch>
            </a:blipFill>
          </p:spPr>
          <p:txBody>
            <a:bodyPr/>
            <a:lstStyle/>
            <a:p>
              <a:pPr fontAlgn="auto">
                <a:spcBef>
                  <a:spcPts val="0"/>
                </a:spcBef>
                <a:spcAft>
                  <a:spcPts val="0"/>
                </a:spcAft>
                <a:defRPr/>
              </a:pPr>
              <a:r>
                <a:rPr lang="en-US">
                  <a:noFill/>
                  <a:latin typeface="+mn-lt"/>
                  <a:cs typeface="+mn-cs"/>
                </a:rPr>
                <a:t> </a:t>
              </a:r>
            </a:p>
          </p:txBody>
        </p:sp>
        <p:sp>
          <p:nvSpPr>
            <p:cNvPr id="9" name="TextBox 8"/>
            <p:cNvSpPr txBox="1">
              <a:spLocks noRot="1" noChangeAspect="1" noMove="1" noResize="1" noEditPoints="1" noAdjustHandles="1" noChangeArrowheads="1" noChangeShapeType="1" noTextEdit="1"/>
            </p:cNvSpPr>
            <p:nvPr/>
          </p:nvSpPr>
          <p:spPr>
            <a:xfrm>
              <a:off x="7391400" y="5488390"/>
              <a:ext cx="2819400" cy="584775"/>
            </a:xfrm>
            <a:prstGeom prst="rect">
              <a:avLst/>
            </a:prstGeom>
            <a:blipFill>
              <a:blip r:embed="rId6"/>
              <a:stretch>
                <a:fillRect l="-5400" t="-13542" b="-33333"/>
              </a:stretch>
            </a:blipFill>
          </p:spPr>
          <p:txBody>
            <a:bodyPr/>
            <a:lstStyle/>
            <a:p>
              <a:pPr fontAlgn="auto">
                <a:spcBef>
                  <a:spcPts val="0"/>
                </a:spcBef>
                <a:spcAft>
                  <a:spcPts val="0"/>
                </a:spcAft>
                <a:defRPr/>
              </a:pPr>
              <a:r>
                <a:rPr lang="en-US">
                  <a:noFill/>
                  <a:latin typeface="+mn-lt"/>
                  <a:cs typeface="+mn-cs"/>
                </a:rPr>
                <a:t> </a:t>
              </a:r>
            </a:p>
          </p:txBody>
        </p:sp>
      </p:grpSp>
      <p:sp>
        <p:nvSpPr>
          <p:cNvPr id="43015" name="TextBox 10"/>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EC52B9AB-132D-4530-8B5A-B4F0F7CCD69E}" type="slidenum">
              <a:rPr lang="en-US" b="1">
                <a:solidFill>
                  <a:schemeClr val="bg1"/>
                </a:solidFill>
              </a:rPr>
              <a:pPr algn="r"/>
              <a:t>29</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randombar(horizont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randombar(horizontal)">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randombar(horizont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4" presetClass="entr" presetSubtype="1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randombar(horizontal)">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Title 1"/>
          <p:cNvSpPr>
            <a:spLocks noGrp="1"/>
          </p:cNvSpPr>
          <p:nvPr>
            <p:ph type="title"/>
          </p:nvPr>
        </p:nvSpPr>
        <p:spPr bwMode="auto">
          <a:xfrm>
            <a:off x="609600" y="1600200"/>
            <a:ext cx="10972800" cy="3810000"/>
          </a:xfrm>
          <a:noFill/>
          <a:ln>
            <a:miter lim="800000"/>
            <a:headEnd/>
            <a:tailEnd/>
          </a:ln>
        </p:spPr>
        <p:txBody>
          <a:bodyPr vert="horz" wrap="square" lIns="91440" tIns="45720" rIns="91440" bIns="45720" numCol="1" anchor="t" anchorCtr="0" compatLnSpc="1">
            <a:prstTxWarp prst="textNoShape">
              <a:avLst/>
            </a:prstTxWarp>
          </a:bodyPr>
          <a:lstStyle/>
          <a:p>
            <a:r>
              <a:rPr lang="en-US"/>
              <a:t>Module 4a</a:t>
            </a:r>
            <a:br>
              <a:rPr lang="en-US"/>
            </a:br>
            <a:br>
              <a:rPr lang="en-US"/>
            </a:br>
            <a:r>
              <a:rPr lang="en-US"/>
              <a:t>ARRL General Class</a:t>
            </a:r>
            <a:br>
              <a:rPr lang="en-US"/>
            </a:br>
            <a:r>
              <a:rPr lang="en-US"/>
              <a:t>Chapter 4 – Components &amp; Circuits</a:t>
            </a:r>
            <a:br>
              <a:rPr lang="en-US"/>
            </a:br>
            <a:r>
              <a:rPr lang="en-US"/>
              <a:t>(4.1, 4.2, 4.3, 4.4)</a:t>
            </a:r>
            <a:br>
              <a:rPr lang="en-US"/>
            </a:br>
            <a:br>
              <a:rPr lang="en-US"/>
            </a:br>
            <a:r>
              <a:rPr lang="en-US" sz="3600"/>
              <a:t>Power &amp; Decibels, AC Power, Basic Components, Reactance, Impedance &amp; Resonance </a:t>
            </a:r>
          </a:p>
        </p:txBody>
      </p:sp>
      <p:sp>
        <p:nvSpPr>
          <p:cNvPr id="16386" name="TextBox 2"/>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43D8C9BC-65C5-4305-A8A3-72ACEE46F848}" type="slidenum">
              <a:rPr lang="en-US" sz="1600">
                <a:solidFill>
                  <a:schemeClr val="bg1"/>
                </a:solidFill>
              </a:rPr>
              <a:pPr algn="r"/>
              <a:t>3</a:t>
            </a:fld>
            <a:endParaRPr lang="en-US" sz="1600">
              <a:solidFill>
                <a:schemeClr val="bg1"/>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4033"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PEP Summary</a:t>
            </a:r>
          </a:p>
        </p:txBody>
      </p:sp>
      <p:sp>
        <p:nvSpPr>
          <p:cNvPr id="3" name="Content Placeholder 2"/>
          <p:cNvSpPr>
            <a:spLocks noGrp="1"/>
          </p:cNvSpPr>
          <p:nvPr>
            <p:ph idx="1"/>
          </p:nvPr>
        </p:nvSpPr>
        <p:spPr bwMode="auto">
          <a:xfrm>
            <a:off x="434975" y="1905000"/>
            <a:ext cx="11277600" cy="4187825"/>
          </a:xfrm>
          <a:noFill/>
          <a:ln>
            <a:miter lim="800000"/>
            <a:headEnd/>
            <a:tailEnd/>
          </a:ln>
        </p:spPr>
        <p:txBody>
          <a:bodyPr vert="horz" wrap="square" lIns="91440" tIns="45720" rIns="91440" bIns="45720" numCol="1" anchor="t" anchorCtr="0" compatLnSpc="1">
            <a:prstTxWarp prst="textNoShape">
              <a:avLst/>
            </a:prstTxWarp>
          </a:bodyPr>
          <a:lstStyle/>
          <a:p>
            <a:r>
              <a:rPr lang="en-US" sz="3000"/>
              <a:t>PEP equals the average power IF an amplitude-modulated signal is NOT modulated</a:t>
            </a:r>
          </a:p>
          <a:p>
            <a:pPr lvl="1"/>
            <a:r>
              <a:rPr lang="en-US" sz="2400"/>
              <a:t>An example of this is when modulation is removed from an AM signal (leaving only the steady carrier) or when a CW transmitter is keyed</a:t>
            </a:r>
          </a:p>
          <a:p>
            <a:r>
              <a:rPr lang="en-US" sz="3000"/>
              <a:t>An FM signal is a constant-power signal, so </a:t>
            </a:r>
            <a:r>
              <a:rPr lang="en-US" sz="3000" i="1">
                <a:solidFill>
                  <a:srgbClr val="0000FF"/>
                </a:solidFill>
              </a:rPr>
              <a:t>PEP is always equal to average power for FM signals</a:t>
            </a:r>
            <a:r>
              <a:rPr lang="en-US" sz="3000"/>
              <a:t>. In other words, if an average-reading wattmeter connected to your transmitter reads 1060W when you close the key on CW, your output power will be … </a:t>
            </a:r>
          </a:p>
        </p:txBody>
      </p:sp>
      <p:sp>
        <p:nvSpPr>
          <p:cNvPr id="4" name="TextBox 3"/>
          <p:cNvSpPr txBox="1">
            <a:spLocks noChangeArrowheads="1"/>
          </p:cNvSpPr>
          <p:nvPr/>
        </p:nvSpPr>
        <p:spPr bwMode="auto">
          <a:xfrm>
            <a:off x="9525000" y="5570538"/>
            <a:ext cx="1524000" cy="522287"/>
          </a:xfrm>
          <a:prstGeom prst="rect">
            <a:avLst/>
          </a:prstGeom>
          <a:noFill/>
          <a:ln w="9525">
            <a:noFill/>
            <a:miter lim="800000"/>
            <a:headEnd/>
            <a:tailEnd/>
          </a:ln>
        </p:spPr>
        <p:txBody>
          <a:bodyPr>
            <a:spAutoFit/>
          </a:bodyPr>
          <a:lstStyle/>
          <a:p>
            <a:r>
              <a:rPr lang="en-US" sz="2800" b="1">
                <a:solidFill>
                  <a:srgbClr val="C00000"/>
                </a:solidFill>
              </a:rPr>
              <a:t>1060W</a:t>
            </a:r>
          </a:p>
        </p:txBody>
      </p:sp>
      <p:sp>
        <p:nvSpPr>
          <p:cNvPr id="44036" name="TextBox 4"/>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A3B00D40-4C56-43B4-9824-02FE10C4B12F}" type="slidenum">
              <a:rPr lang="en-US" b="1">
                <a:solidFill>
                  <a:schemeClr val="bg1"/>
                </a:solidFill>
              </a:rPr>
              <a:pPr algn="r"/>
              <a:t>30</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4" presetClass="entr" presetSubtype="1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randombar(horizontal)">
                                      <p:cBhvr>
                                        <p:cTn id="2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5057"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a:solidFill>
                  <a:srgbClr val="CC3300"/>
                </a:solidFill>
              </a:rPr>
              <a:t>PRACTICE QUESTIONS</a:t>
            </a:r>
          </a:p>
        </p:txBody>
      </p:sp>
      <p:sp>
        <p:nvSpPr>
          <p:cNvPr id="45058" name="TextBox 2"/>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93DEEC51-683E-482A-91CE-E7AB3CA7BBC5}" type="slidenum">
              <a:rPr lang="en-US" b="1">
                <a:solidFill>
                  <a:schemeClr val="bg1"/>
                </a:solidFill>
              </a:rPr>
              <a:pPr algn="r"/>
              <a:t>31</a:t>
            </a:fld>
            <a:endParaRPr lang="en-US" b="1">
              <a:solidFill>
                <a:schemeClr val="bg1"/>
              </a:solidFill>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608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output PEP from a transmitter if an oscilloscope measures 200 volts peak-to-peak across a 50 ohm dummy load connected to the transmitter output?</a:t>
            </a:r>
          </a:p>
        </p:txBody>
      </p:sp>
      <p:sp>
        <p:nvSpPr>
          <p:cNvPr id="4608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1.4 watts</a:t>
            </a:r>
          </a:p>
          <a:p>
            <a:pPr marL="457200" indent="-457200">
              <a:buFont typeface="Times New Roman" pitchFamily="18" charset="0"/>
              <a:buAutoNum type="alphaUcPeriod"/>
            </a:pPr>
            <a:r>
              <a:rPr lang="en-US">
                <a:latin typeface="Calibri" pitchFamily="34" charset="0"/>
              </a:rPr>
              <a:t>100 watts</a:t>
            </a:r>
          </a:p>
          <a:p>
            <a:pPr marL="457200" indent="-457200">
              <a:buFont typeface="Times New Roman" pitchFamily="18" charset="0"/>
              <a:buAutoNum type="alphaUcPeriod"/>
            </a:pPr>
            <a:r>
              <a:rPr lang="en-US">
                <a:latin typeface="Calibri" pitchFamily="34" charset="0"/>
              </a:rPr>
              <a:t>353.5 watts</a:t>
            </a:r>
          </a:p>
          <a:p>
            <a:pPr marL="457200" indent="-457200">
              <a:buFont typeface="Times New Roman" pitchFamily="18" charset="0"/>
              <a:buAutoNum type="alphaUcPeriod"/>
            </a:pPr>
            <a:r>
              <a:rPr lang="en-US">
                <a:latin typeface="Calibri" pitchFamily="34" charset="0"/>
              </a:rPr>
              <a:t>400 watts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G5B06 (B) Page 4-7</a:t>
            </a:r>
            <a:endParaRPr lang="en-US" sz="1600" b="1">
              <a:solidFill>
                <a:schemeClr val="bg1"/>
              </a:solidFill>
            </a:endParaRPr>
          </a:p>
        </p:txBody>
      </p:sp>
      <p:sp>
        <p:nvSpPr>
          <p:cNvPr id="46084"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FD81E8F1-A220-4DA3-A522-6F7BCB4FB1EA}" type="slidenum">
              <a:rPr lang="en-US" b="1">
                <a:solidFill>
                  <a:schemeClr val="bg1"/>
                </a:solidFill>
              </a:rPr>
              <a:pPr algn="r"/>
              <a:t>32</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value of an AC signal produces the same power dissipation in a resistor as a DC voltage of the same value?</a:t>
            </a:r>
          </a:p>
        </p:txBody>
      </p:sp>
      <p:sp>
        <p:nvSpPr>
          <p:cNvPr id="4710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The peak-to-peak value</a:t>
            </a:r>
          </a:p>
          <a:p>
            <a:pPr marL="457200" indent="-457200">
              <a:buFont typeface="Times New Roman" pitchFamily="18" charset="0"/>
              <a:buAutoNum type="alphaUcPeriod"/>
            </a:pPr>
            <a:r>
              <a:rPr lang="en-US">
                <a:latin typeface="Calibri" pitchFamily="34" charset="0"/>
              </a:rPr>
              <a:t>The peak value</a:t>
            </a:r>
          </a:p>
          <a:p>
            <a:pPr marL="457200" indent="-457200">
              <a:buFont typeface="Times New Roman" pitchFamily="18" charset="0"/>
              <a:buAutoNum type="alphaUcPeriod"/>
            </a:pPr>
            <a:r>
              <a:rPr lang="en-US">
                <a:latin typeface="Calibri" pitchFamily="34" charset="0"/>
              </a:rPr>
              <a:t>The RMS value</a:t>
            </a:r>
          </a:p>
          <a:p>
            <a:pPr marL="457200" indent="-457200">
              <a:buFont typeface="Times New Roman" pitchFamily="18" charset="0"/>
              <a:buAutoNum type="alphaUcPeriod"/>
            </a:pPr>
            <a:r>
              <a:rPr lang="en-US">
                <a:latin typeface="Calibri" pitchFamily="34" charset="0"/>
              </a:rPr>
              <a:t>The reciprocal of the RMS value</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G5B07 (C) Page 4-5</a:t>
            </a:r>
            <a:endParaRPr lang="en-US" sz="1600" b="1">
              <a:solidFill>
                <a:schemeClr val="bg1"/>
              </a:solidFill>
            </a:endParaRPr>
          </a:p>
        </p:txBody>
      </p:sp>
      <p:sp>
        <p:nvSpPr>
          <p:cNvPr id="47108"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5EC6F995-FEC0-45FB-BCB1-965BAF8D679B}" type="slidenum">
              <a:rPr lang="en-US" b="1">
                <a:solidFill>
                  <a:schemeClr val="bg1"/>
                </a:solidFill>
              </a:rPr>
              <a:pPr algn="r"/>
              <a:t>33</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812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peak-to-peak voltage of a sine wave with an RMS voltage of 120.0 volts?</a:t>
            </a:r>
          </a:p>
        </p:txBody>
      </p:sp>
      <p:sp>
        <p:nvSpPr>
          <p:cNvPr id="4813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84.8 volts</a:t>
            </a:r>
          </a:p>
          <a:p>
            <a:pPr marL="457200" indent="-457200">
              <a:buFont typeface="Times New Roman" pitchFamily="18" charset="0"/>
              <a:buAutoNum type="alphaUcPeriod"/>
            </a:pPr>
            <a:r>
              <a:rPr lang="en-US">
                <a:latin typeface="Calibri" pitchFamily="34" charset="0"/>
              </a:rPr>
              <a:t>169.7 volts</a:t>
            </a:r>
          </a:p>
          <a:p>
            <a:pPr marL="457200" indent="-457200">
              <a:buFont typeface="Times New Roman" pitchFamily="18" charset="0"/>
              <a:buAutoNum type="alphaUcPeriod"/>
            </a:pPr>
            <a:r>
              <a:rPr lang="en-US">
                <a:latin typeface="Calibri" pitchFamily="34" charset="0"/>
              </a:rPr>
              <a:t>240.0 volts</a:t>
            </a:r>
          </a:p>
          <a:p>
            <a:pPr marL="457200" indent="-457200">
              <a:buFont typeface="Times New Roman" pitchFamily="18" charset="0"/>
              <a:buAutoNum type="alphaUcPeriod"/>
            </a:pPr>
            <a:r>
              <a:rPr lang="en-US">
                <a:latin typeface="Calibri" pitchFamily="34" charset="0"/>
              </a:rPr>
              <a:t>339.4 volts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G5B08 (D) Page 4-6</a:t>
            </a:r>
            <a:endParaRPr lang="en-US" sz="1600" b="1">
              <a:solidFill>
                <a:schemeClr val="bg1"/>
              </a:solidFill>
            </a:endParaRPr>
          </a:p>
        </p:txBody>
      </p:sp>
      <p:sp>
        <p:nvSpPr>
          <p:cNvPr id="48132"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B8102F31-1125-4ED4-BB18-E106B8454058}" type="slidenum">
              <a:rPr lang="en-US" b="1">
                <a:solidFill>
                  <a:schemeClr val="bg1"/>
                </a:solidFill>
              </a:rPr>
              <a:pPr algn="r"/>
              <a:t>34</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RMS voltage of a sine wave with a value of 17 volts peak?</a:t>
            </a:r>
          </a:p>
        </p:txBody>
      </p:sp>
      <p:sp>
        <p:nvSpPr>
          <p:cNvPr id="4915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8.5 volts</a:t>
            </a:r>
          </a:p>
          <a:p>
            <a:pPr marL="457200" indent="-457200">
              <a:buFont typeface="Times New Roman" pitchFamily="18" charset="0"/>
              <a:buAutoNum type="alphaUcPeriod"/>
            </a:pPr>
            <a:r>
              <a:rPr lang="en-US">
                <a:latin typeface="Calibri" pitchFamily="34" charset="0"/>
              </a:rPr>
              <a:t>12 volts</a:t>
            </a:r>
          </a:p>
          <a:p>
            <a:pPr marL="457200" indent="-457200">
              <a:buFont typeface="Times New Roman" pitchFamily="18" charset="0"/>
              <a:buAutoNum type="alphaUcPeriod"/>
            </a:pPr>
            <a:r>
              <a:rPr lang="en-US">
                <a:latin typeface="Calibri" pitchFamily="34" charset="0"/>
              </a:rPr>
              <a:t>24 volts</a:t>
            </a:r>
          </a:p>
          <a:p>
            <a:pPr marL="457200" indent="-457200">
              <a:buFont typeface="Times New Roman" pitchFamily="18" charset="0"/>
              <a:buAutoNum type="alphaUcPeriod"/>
            </a:pPr>
            <a:r>
              <a:rPr lang="en-US">
                <a:latin typeface="Calibri" pitchFamily="34" charset="0"/>
              </a:rPr>
              <a:t>34 volts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G5B09 (B) Page 4-6</a:t>
            </a:r>
            <a:endParaRPr lang="en-US" sz="1600" b="1">
              <a:solidFill>
                <a:schemeClr val="bg1"/>
              </a:solidFill>
            </a:endParaRPr>
          </a:p>
        </p:txBody>
      </p:sp>
      <p:sp>
        <p:nvSpPr>
          <p:cNvPr id="49156"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46C0328B-9511-4493-9402-2407D979F258}" type="slidenum">
              <a:rPr lang="en-US" b="1">
                <a:solidFill>
                  <a:schemeClr val="bg1"/>
                </a:solidFill>
              </a:rPr>
              <a:pPr algn="r"/>
              <a:t>35</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ratio of peak envelope power to average power for an unmodulated carrier?</a:t>
            </a:r>
          </a:p>
        </p:txBody>
      </p:sp>
      <p:sp>
        <p:nvSpPr>
          <p:cNvPr id="5017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0.707</a:t>
            </a:r>
          </a:p>
          <a:p>
            <a:pPr marL="457200" indent="-457200">
              <a:buFont typeface="Times New Roman" pitchFamily="18" charset="0"/>
              <a:buAutoNum type="alphaUcPeriod"/>
            </a:pPr>
            <a:r>
              <a:rPr lang="en-US">
                <a:latin typeface="Calibri" pitchFamily="34" charset="0"/>
              </a:rPr>
              <a:t>1.00</a:t>
            </a:r>
          </a:p>
          <a:p>
            <a:pPr marL="457200" indent="-457200">
              <a:buFont typeface="Times New Roman" pitchFamily="18" charset="0"/>
              <a:buAutoNum type="alphaUcPeriod"/>
            </a:pPr>
            <a:r>
              <a:rPr lang="en-US">
                <a:latin typeface="Calibri" pitchFamily="34" charset="0"/>
              </a:rPr>
              <a:t>1.414</a:t>
            </a:r>
          </a:p>
          <a:p>
            <a:pPr marL="457200" indent="-457200">
              <a:buFont typeface="Times New Roman" pitchFamily="18" charset="0"/>
              <a:buAutoNum type="alphaUcPeriod"/>
            </a:pPr>
            <a:r>
              <a:rPr lang="en-US">
                <a:latin typeface="Calibri" pitchFamily="34" charset="0"/>
              </a:rPr>
              <a:t>2.00</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G5B11 (B) Page 4-7</a:t>
            </a:r>
            <a:endParaRPr lang="en-US" sz="1600" b="1">
              <a:solidFill>
                <a:schemeClr val="bg1"/>
              </a:solidFill>
            </a:endParaRPr>
          </a:p>
        </p:txBody>
      </p:sp>
      <p:sp>
        <p:nvSpPr>
          <p:cNvPr id="5018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C91A883C-CF28-4AD2-ABEE-51DD8E88E8F6}" type="slidenum">
              <a:rPr lang="en-US" b="1">
                <a:solidFill>
                  <a:schemeClr val="bg1"/>
                </a:solidFill>
              </a:rPr>
              <a:pPr algn="r"/>
              <a:t>36</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0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would be the RMS voltage across a 50 ohm dummy load dissipating 1200 watts?</a:t>
            </a:r>
          </a:p>
        </p:txBody>
      </p:sp>
      <p:sp>
        <p:nvSpPr>
          <p:cNvPr id="5120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173 volts</a:t>
            </a:r>
          </a:p>
          <a:p>
            <a:pPr marL="457200" indent="-457200">
              <a:buFont typeface="Times New Roman" pitchFamily="18" charset="0"/>
              <a:buAutoNum type="alphaUcPeriod"/>
            </a:pPr>
            <a:r>
              <a:rPr lang="en-US">
                <a:latin typeface="Calibri" pitchFamily="34" charset="0"/>
              </a:rPr>
              <a:t>245 volts</a:t>
            </a:r>
          </a:p>
          <a:p>
            <a:pPr marL="457200" indent="-457200">
              <a:buFont typeface="Times New Roman" pitchFamily="18" charset="0"/>
              <a:buAutoNum type="alphaUcPeriod"/>
            </a:pPr>
            <a:r>
              <a:rPr lang="en-US">
                <a:latin typeface="Calibri" pitchFamily="34" charset="0"/>
              </a:rPr>
              <a:t>346 volts</a:t>
            </a:r>
          </a:p>
          <a:p>
            <a:pPr marL="457200" indent="-457200">
              <a:buFont typeface="Times New Roman" pitchFamily="18" charset="0"/>
              <a:buAutoNum type="alphaUcPeriod"/>
            </a:pPr>
            <a:r>
              <a:rPr lang="en-US">
                <a:latin typeface="Calibri" pitchFamily="34" charset="0"/>
              </a:rPr>
              <a:t>692 volts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G5B12 (B) Page 4-7</a:t>
            </a:r>
            <a:endParaRPr lang="en-US" sz="1600" b="1">
              <a:solidFill>
                <a:schemeClr val="bg1"/>
              </a:solidFill>
            </a:endParaRPr>
          </a:p>
        </p:txBody>
      </p:sp>
      <p:sp>
        <p:nvSpPr>
          <p:cNvPr id="51204"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0C8D3877-F8A5-4841-A7FE-DE99ECF2F6BB}" type="slidenum">
              <a:rPr lang="en-US" b="1">
                <a:solidFill>
                  <a:schemeClr val="bg1"/>
                </a:solidFill>
              </a:rPr>
              <a:pPr algn="r"/>
              <a:t>37</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222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output PEP of an unmodulated carrier if an average reading wattmeter connected to the transmitter output indicates 1060 watts?</a:t>
            </a:r>
          </a:p>
        </p:txBody>
      </p:sp>
      <p:sp>
        <p:nvSpPr>
          <p:cNvPr id="5222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530 watts</a:t>
            </a:r>
          </a:p>
          <a:p>
            <a:pPr marL="457200" indent="-457200">
              <a:buFont typeface="Times New Roman" pitchFamily="18" charset="0"/>
              <a:buAutoNum type="alphaUcPeriod"/>
            </a:pPr>
            <a:r>
              <a:rPr lang="en-US">
                <a:latin typeface="Calibri" pitchFamily="34" charset="0"/>
              </a:rPr>
              <a:t>1060 watts</a:t>
            </a:r>
          </a:p>
          <a:p>
            <a:pPr marL="457200" indent="-457200">
              <a:buFont typeface="Times New Roman" pitchFamily="18" charset="0"/>
              <a:buAutoNum type="alphaUcPeriod"/>
            </a:pPr>
            <a:r>
              <a:rPr lang="en-US">
                <a:latin typeface="Calibri" pitchFamily="34" charset="0"/>
              </a:rPr>
              <a:t>1500 watts</a:t>
            </a:r>
          </a:p>
          <a:p>
            <a:pPr marL="457200" indent="-457200">
              <a:buFont typeface="Times New Roman" pitchFamily="18" charset="0"/>
              <a:buAutoNum type="alphaUcPeriod"/>
            </a:pPr>
            <a:r>
              <a:rPr lang="en-US">
                <a:latin typeface="Calibri" pitchFamily="34" charset="0"/>
              </a:rPr>
              <a:t>2120 watts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G5B13 (B) Page 4-7</a:t>
            </a:r>
            <a:endParaRPr lang="en-US" sz="1600" b="1">
              <a:solidFill>
                <a:schemeClr val="bg1"/>
              </a:solidFill>
            </a:endParaRPr>
          </a:p>
        </p:txBody>
      </p:sp>
      <p:sp>
        <p:nvSpPr>
          <p:cNvPr id="52228"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7466576A-B5FF-4E36-9A79-18DA9BFC1687}" type="slidenum">
              <a:rPr lang="en-US" b="1">
                <a:solidFill>
                  <a:schemeClr val="bg1"/>
                </a:solidFill>
              </a:rPr>
              <a:pPr algn="r"/>
              <a:t>38</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324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output PEP from a transmitter if an oscilloscope measures 500 volts peak-to-peak across a 50 ohm resistive load connected to the transmitter output?</a:t>
            </a:r>
          </a:p>
        </p:txBody>
      </p:sp>
      <p:sp>
        <p:nvSpPr>
          <p:cNvPr id="5325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8.75 watts</a:t>
            </a:r>
          </a:p>
          <a:p>
            <a:pPr marL="457200" indent="-457200">
              <a:buFont typeface="Times New Roman" pitchFamily="18" charset="0"/>
              <a:buAutoNum type="alphaUcPeriod"/>
            </a:pPr>
            <a:r>
              <a:rPr lang="en-US">
                <a:latin typeface="Calibri" pitchFamily="34" charset="0"/>
              </a:rPr>
              <a:t>625 watts</a:t>
            </a:r>
          </a:p>
          <a:p>
            <a:pPr marL="457200" indent="-457200">
              <a:buFont typeface="Times New Roman" pitchFamily="18" charset="0"/>
              <a:buAutoNum type="alphaUcPeriod"/>
            </a:pPr>
            <a:r>
              <a:rPr lang="en-US">
                <a:latin typeface="Calibri" pitchFamily="34" charset="0"/>
              </a:rPr>
              <a:t>2500 watts</a:t>
            </a:r>
          </a:p>
          <a:p>
            <a:pPr marL="457200" indent="-457200">
              <a:buFont typeface="Times New Roman" pitchFamily="18" charset="0"/>
              <a:buAutoNum type="alphaUcPeriod"/>
            </a:pPr>
            <a:r>
              <a:rPr lang="en-US">
                <a:latin typeface="Calibri" pitchFamily="34" charset="0"/>
              </a:rPr>
              <a:t>5000 watts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G5B14 (B) Page 4-7</a:t>
            </a:r>
            <a:endParaRPr lang="en-US" sz="1600" b="1">
              <a:solidFill>
                <a:schemeClr val="bg1"/>
              </a:solidFill>
            </a:endParaRPr>
          </a:p>
        </p:txBody>
      </p:sp>
      <p:sp>
        <p:nvSpPr>
          <p:cNvPr id="53252"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50E75828-35E6-44B4-8F6F-14562FAC9FB8}" type="slidenum">
              <a:rPr lang="en-US" b="1">
                <a:solidFill>
                  <a:schemeClr val="bg1"/>
                </a:solidFill>
              </a:rPr>
              <a:pPr algn="r"/>
              <a:t>39</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Power and Decibels</a:t>
            </a:r>
          </a:p>
        </p:txBody>
      </p:sp>
      <p:sp>
        <p:nvSpPr>
          <p:cNvPr id="17410" name="TextBox 5"/>
          <p:cNvSpPr txBox="1">
            <a:spLocks noChangeArrowheads="1"/>
          </p:cNvSpPr>
          <p:nvPr/>
        </p:nvSpPr>
        <p:spPr bwMode="auto">
          <a:xfrm>
            <a:off x="381000" y="2154238"/>
            <a:ext cx="3962400" cy="830262"/>
          </a:xfrm>
          <a:prstGeom prst="rect">
            <a:avLst/>
          </a:prstGeom>
          <a:noFill/>
          <a:ln w="9525">
            <a:noFill/>
            <a:miter lim="800000"/>
            <a:headEnd/>
            <a:tailEnd/>
          </a:ln>
        </p:spPr>
        <p:txBody>
          <a:bodyPr>
            <a:spAutoFit/>
          </a:bodyPr>
          <a:lstStyle/>
          <a:p>
            <a:r>
              <a:rPr lang="en-US" sz="2400">
                <a:solidFill>
                  <a:srgbClr val="C00000"/>
                </a:solidFill>
              </a:rPr>
              <a:t>Recall Ohm’s Law from your Technician training …</a:t>
            </a:r>
          </a:p>
        </p:txBody>
      </p:sp>
      <p:pic>
        <p:nvPicPr>
          <p:cNvPr id="12" name="Picture 11"/>
          <p:cNvPicPr>
            <a:picLocks noChangeAspect="1"/>
          </p:cNvPicPr>
          <p:nvPr/>
        </p:nvPicPr>
        <p:blipFill>
          <a:blip r:embed="rId2"/>
          <a:srcRect/>
          <a:stretch>
            <a:fillRect/>
          </a:stretch>
        </p:blipFill>
        <p:spPr bwMode="auto">
          <a:xfrm>
            <a:off x="587375" y="3060700"/>
            <a:ext cx="2917825" cy="2505075"/>
          </a:xfrm>
          <a:prstGeom prst="rect">
            <a:avLst/>
          </a:prstGeom>
          <a:noFill/>
          <a:ln w="9525">
            <a:noFill/>
            <a:miter lim="800000"/>
            <a:headEnd/>
            <a:tailEnd/>
          </a:ln>
        </p:spPr>
      </p:pic>
      <p:sp>
        <p:nvSpPr>
          <p:cNvPr id="13" name="Arrow: Right 12"/>
          <p:cNvSpPr/>
          <p:nvPr/>
        </p:nvSpPr>
        <p:spPr>
          <a:xfrm rot="20873137">
            <a:off x="3373438" y="3600450"/>
            <a:ext cx="1676400" cy="381000"/>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Arrow: Right 13"/>
          <p:cNvSpPr/>
          <p:nvPr/>
        </p:nvSpPr>
        <p:spPr>
          <a:xfrm rot="811622">
            <a:off x="3373438" y="4767263"/>
            <a:ext cx="1676400" cy="381000"/>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TextBox 14"/>
          <p:cNvSpPr txBox="1">
            <a:spLocks noRot="1" noChangeAspect="1" noMove="1" noResize="1" noEditPoints="1" noAdjustHandles="1" noChangeArrowheads="1" noChangeShapeType="1" noTextEdit="1"/>
          </p:cNvSpPr>
          <p:nvPr/>
        </p:nvSpPr>
        <p:spPr>
          <a:xfrm>
            <a:off x="5441220" y="3175613"/>
            <a:ext cx="2396554" cy="615553"/>
          </a:xfrm>
          <a:prstGeom prst="rect">
            <a:avLst/>
          </a:prstGeom>
          <a:blipFill>
            <a:blip r:embed="rId3"/>
            <a:stretch>
              <a:fillRect/>
            </a:stretch>
          </a:blipFill>
        </p:spPr>
        <p:txBody>
          <a:bodyPr/>
          <a:lstStyle/>
          <a:p>
            <a:pPr fontAlgn="auto">
              <a:spcBef>
                <a:spcPts val="0"/>
              </a:spcBef>
              <a:spcAft>
                <a:spcPts val="0"/>
              </a:spcAft>
              <a:defRPr/>
            </a:pPr>
            <a:r>
              <a:rPr lang="en-US">
                <a:noFill/>
                <a:latin typeface="+mn-lt"/>
                <a:cs typeface="+mn-cs"/>
              </a:rPr>
              <a:t> </a:t>
            </a:r>
          </a:p>
        </p:txBody>
      </p:sp>
      <p:sp>
        <p:nvSpPr>
          <p:cNvPr id="16" name="TextBox 15"/>
          <p:cNvSpPr txBox="1">
            <a:spLocks noRot="1" noChangeAspect="1" noMove="1" noResize="1" noEditPoints="1" noAdjustHandles="1" noChangeArrowheads="1" noChangeShapeType="1" noTextEdit="1"/>
          </p:cNvSpPr>
          <p:nvPr/>
        </p:nvSpPr>
        <p:spPr>
          <a:xfrm>
            <a:off x="5715000" y="4796785"/>
            <a:ext cx="1348574" cy="1148456"/>
          </a:xfrm>
          <a:prstGeom prst="rect">
            <a:avLst/>
          </a:prstGeom>
          <a:blipFill>
            <a:blip r:embed="rId4"/>
            <a:stretch>
              <a:fillRect/>
            </a:stretch>
          </a:blipFill>
        </p:spPr>
        <p:txBody>
          <a:bodyPr/>
          <a:lstStyle/>
          <a:p>
            <a:pPr fontAlgn="auto">
              <a:spcBef>
                <a:spcPts val="0"/>
              </a:spcBef>
              <a:spcAft>
                <a:spcPts val="0"/>
              </a:spcAft>
              <a:defRPr/>
            </a:pPr>
            <a:r>
              <a:rPr lang="en-US">
                <a:noFill/>
                <a:latin typeface="+mn-lt"/>
                <a:cs typeface="+mn-cs"/>
              </a:rPr>
              <a:t> </a:t>
            </a:r>
          </a:p>
        </p:txBody>
      </p:sp>
      <p:sp>
        <p:nvSpPr>
          <p:cNvPr id="17416" name="TextBox 8"/>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6DD2A3A2-E30D-4764-93F6-FFA13FDE23FD}" type="slidenum">
              <a:rPr lang="en-US" sz="1600">
                <a:solidFill>
                  <a:schemeClr val="bg1"/>
                </a:solidFill>
              </a:rPr>
              <a:pPr algn="r"/>
              <a:t>4</a:t>
            </a:fld>
            <a:endParaRPr 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randombar(horizontal)">
                                      <p:cBhvr>
                                        <p:cTn id="7" dur="5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randombar(horizontal)">
                                      <p:cBhvr>
                                        <p:cTn id="12" dur="500"/>
                                        <p:tgtEl>
                                          <p:spTgt spid="13"/>
                                        </p:tgtEl>
                                      </p:cBhvr>
                                    </p:animEffect>
                                  </p:childTnLst>
                                </p:cTn>
                              </p:par>
                              <p:par>
                                <p:cTn id="13" presetID="14" presetClass="entr" presetSubtype="1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randombar(horizontal)">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randombar(horizontal)">
                                      <p:cBhvr>
                                        <p:cTn id="20" dur="500"/>
                                        <p:tgtEl>
                                          <p:spTgt spid="14"/>
                                        </p:tgtEl>
                                      </p:cBhvr>
                                    </p:animEffect>
                                  </p:childTnLst>
                                </p:cTn>
                              </p:par>
                              <p:par>
                                <p:cTn id="21" presetID="14" presetClass="entr" presetSubtype="1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randombar(horizontal)">
                                      <p:cBhvr>
                                        <p:cTn id="2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4273"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Basic Components</a:t>
            </a:r>
          </a:p>
        </p:txBody>
      </p:sp>
      <p:sp>
        <p:nvSpPr>
          <p:cNvPr id="3" name="Content Placeholder 2"/>
          <p:cNvSpPr>
            <a:spLocks noGrp="1"/>
          </p:cNvSpPr>
          <p:nvPr>
            <p:ph idx="1"/>
          </p:nvPr>
        </p:nvSpPr>
        <p:spPr bwMode="auto">
          <a:xfrm>
            <a:off x="381000" y="2170113"/>
            <a:ext cx="11353799" cy="4379912"/>
          </a:xfrm>
          <a:noFill/>
          <a:ln>
            <a:miter lim="800000"/>
            <a:headEnd/>
            <a:tailEnd/>
          </a:ln>
        </p:spPr>
        <p:txBody>
          <a:bodyPr vert="horz" wrap="square" lIns="91440" tIns="45720" rIns="91440" bIns="45720" numCol="1" anchor="t" anchorCtr="0" compatLnSpc="1">
            <a:prstTxWarp prst="textNoShape">
              <a:avLst/>
            </a:prstTxWarp>
          </a:bodyPr>
          <a:lstStyle/>
          <a:p>
            <a:r>
              <a:rPr lang="en-US" dirty="0"/>
              <a:t>Refer to the following 5 slides … selected basic component samples from Figure 4.4 (page 4-8)</a:t>
            </a:r>
          </a:p>
          <a:p>
            <a:r>
              <a:rPr lang="en-US" dirty="0"/>
              <a:t>Three most basic components …</a:t>
            </a:r>
          </a:p>
          <a:p>
            <a:pPr lvl="1"/>
            <a:r>
              <a:rPr lang="en-US" sz="2700" dirty="0"/>
              <a:t>Resistors: Designated with an </a:t>
            </a:r>
            <a:r>
              <a:rPr lang="en-US" sz="2700" i="1" dirty="0">
                <a:solidFill>
                  <a:srgbClr val="0000FF"/>
                </a:solidFill>
              </a:rPr>
              <a:t>R</a:t>
            </a:r>
            <a:r>
              <a:rPr lang="en-US" sz="2700" dirty="0"/>
              <a:t>, resist flow of electricity, measured in ohms (</a:t>
            </a:r>
            <a:r>
              <a:rPr lang="en-US" sz="2700" i="1" dirty="0">
                <a:solidFill>
                  <a:srgbClr val="0000FF"/>
                </a:solidFill>
              </a:rPr>
              <a:t>Ω</a:t>
            </a:r>
            <a:r>
              <a:rPr lang="en-US" sz="2700" dirty="0"/>
              <a:t>)</a:t>
            </a:r>
          </a:p>
          <a:p>
            <a:pPr lvl="1"/>
            <a:r>
              <a:rPr lang="en-US" sz="2700" dirty="0"/>
              <a:t> Capacitors: Designated </a:t>
            </a:r>
            <a:r>
              <a:rPr lang="en-US" sz="2700" i="1" dirty="0">
                <a:solidFill>
                  <a:srgbClr val="0000FF"/>
                </a:solidFill>
              </a:rPr>
              <a:t>C</a:t>
            </a:r>
            <a:r>
              <a:rPr lang="en-US" sz="2700" dirty="0"/>
              <a:t>, store electric energy, measured in farads (</a:t>
            </a:r>
            <a:r>
              <a:rPr lang="en-US" sz="2700" i="1" dirty="0">
                <a:solidFill>
                  <a:srgbClr val="0000FF"/>
                </a:solidFill>
              </a:rPr>
              <a:t>F</a:t>
            </a:r>
            <a:r>
              <a:rPr lang="en-US" sz="2700" dirty="0"/>
              <a:t>)</a:t>
            </a:r>
          </a:p>
          <a:p>
            <a:pPr lvl="1"/>
            <a:r>
              <a:rPr lang="en-US" sz="2700" dirty="0"/>
              <a:t>Inductors: Designated </a:t>
            </a:r>
            <a:r>
              <a:rPr lang="en-US" sz="2700" i="1" dirty="0">
                <a:solidFill>
                  <a:srgbClr val="0000FF"/>
                </a:solidFill>
              </a:rPr>
              <a:t>L</a:t>
            </a:r>
            <a:r>
              <a:rPr lang="en-US" sz="2700" dirty="0"/>
              <a:t>, store magnetic energy, measured in henries (</a:t>
            </a:r>
            <a:r>
              <a:rPr lang="en-US" sz="2700" i="1" dirty="0">
                <a:solidFill>
                  <a:srgbClr val="0000FF"/>
                </a:solidFill>
              </a:rPr>
              <a:t>H</a:t>
            </a:r>
            <a:r>
              <a:rPr lang="en-US" sz="2700" dirty="0"/>
              <a:t>)</a:t>
            </a:r>
          </a:p>
        </p:txBody>
      </p:sp>
      <p:sp>
        <p:nvSpPr>
          <p:cNvPr id="54275" name="TextBox 3"/>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AE832C6D-27CD-46CE-BAC6-50A8E9FC1608}" type="slidenum">
              <a:rPr lang="en-US" b="1">
                <a:solidFill>
                  <a:schemeClr val="bg1"/>
                </a:solidFill>
              </a:rPr>
              <a:pPr algn="r"/>
              <a:t>40</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7"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Common Schematic Symbols: Resistors</a:t>
            </a:r>
          </a:p>
        </p:txBody>
      </p:sp>
      <p:pic>
        <p:nvPicPr>
          <p:cNvPr id="55298" name="Picture 84"/>
          <p:cNvPicPr>
            <a:picLocks noChangeAspect="1"/>
          </p:cNvPicPr>
          <p:nvPr/>
        </p:nvPicPr>
        <p:blipFill>
          <a:blip r:embed="rId2"/>
          <a:srcRect/>
          <a:stretch>
            <a:fillRect/>
          </a:stretch>
        </p:blipFill>
        <p:spPr bwMode="auto">
          <a:xfrm>
            <a:off x="1600200" y="1981200"/>
            <a:ext cx="8991600" cy="4398963"/>
          </a:xfrm>
          <a:prstGeom prst="rect">
            <a:avLst/>
          </a:prstGeom>
          <a:noFill/>
          <a:ln w="9525">
            <a:noFill/>
            <a:miter lim="800000"/>
            <a:headEnd/>
            <a:tailEnd/>
          </a:ln>
        </p:spPr>
      </p:pic>
      <p:sp>
        <p:nvSpPr>
          <p:cNvPr id="55299" name="TextBox 85"/>
          <p:cNvSpPr txBox="1">
            <a:spLocks noChangeArrowheads="1"/>
          </p:cNvSpPr>
          <p:nvPr/>
        </p:nvSpPr>
        <p:spPr bwMode="auto">
          <a:xfrm>
            <a:off x="228600" y="2667000"/>
            <a:ext cx="1066800" cy="400050"/>
          </a:xfrm>
          <a:prstGeom prst="rect">
            <a:avLst/>
          </a:prstGeom>
          <a:noFill/>
          <a:ln w="9525">
            <a:noFill/>
            <a:miter lim="800000"/>
            <a:headEnd/>
            <a:tailEnd/>
          </a:ln>
        </p:spPr>
        <p:txBody>
          <a:bodyPr>
            <a:spAutoFit/>
          </a:bodyPr>
          <a:lstStyle/>
          <a:p>
            <a:r>
              <a:rPr lang="en-US" sz="2000" b="1">
                <a:solidFill>
                  <a:srgbClr val="0000FF"/>
                </a:solidFill>
              </a:rPr>
              <a:t>Fig. 4.4</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Common Schematic Symbols: Capacitors</a:t>
            </a:r>
          </a:p>
        </p:txBody>
      </p:sp>
      <p:pic>
        <p:nvPicPr>
          <p:cNvPr id="56322" name="Picture 3"/>
          <p:cNvPicPr>
            <a:picLocks noChangeAspect="1"/>
          </p:cNvPicPr>
          <p:nvPr/>
        </p:nvPicPr>
        <p:blipFill>
          <a:blip r:embed="rId2"/>
          <a:srcRect/>
          <a:stretch>
            <a:fillRect/>
          </a:stretch>
        </p:blipFill>
        <p:spPr bwMode="auto">
          <a:xfrm>
            <a:off x="1354138" y="1946275"/>
            <a:ext cx="9220200" cy="4464050"/>
          </a:xfrm>
          <a:prstGeom prst="rect">
            <a:avLst/>
          </a:prstGeom>
          <a:noFill/>
          <a:ln w="9525">
            <a:noFill/>
            <a:miter lim="800000"/>
            <a:headEnd/>
            <a:tailEnd/>
          </a:ln>
        </p:spPr>
      </p:pic>
      <p:sp>
        <p:nvSpPr>
          <p:cNvPr id="56323" name="TextBox 5"/>
          <p:cNvSpPr txBox="1">
            <a:spLocks noChangeArrowheads="1"/>
          </p:cNvSpPr>
          <p:nvPr/>
        </p:nvSpPr>
        <p:spPr bwMode="auto">
          <a:xfrm>
            <a:off x="228600" y="2667000"/>
            <a:ext cx="1066800" cy="400050"/>
          </a:xfrm>
          <a:prstGeom prst="rect">
            <a:avLst/>
          </a:prstGeom>
          <a:noFill/>
          <a:ln w="9525">
            <a:noFill/>
            <a:miter lim="800000"/>
            <a:headEnd/>
            <a:tailEnd/>
          </a:ln>
        </p:spPr>
        <p:txBody>
          <a:bodyPr>
            <a:spAutoFit/>
          </a:bodyPr>
          <a:lstStyle/>
          <a:p>
            <a:r>
              <a:rPr lang="en-US" sz="2000" b="1">
                <a:solidFill>
                  <a:srgbClr val="0000FF"/>
                </a:solidFill>
              </a:rPr>
              <a:t>Fig. 4.4</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5"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Common Schematic Symbols: Inductors</a:t>
            </a:r>
          </a:p>
        </p:txBody>
      </p:sp>
      <p:pic>
        <p:nvPicPr>
          <p:cNvPr id="57346" name="Picture 4"/>
          <p:cNvPicPr>
            <a:picLocks noChangeAspect="1"/>
          </p:cNvPicPr>
          <p:nvPr/>
        </p:nvPicPr>
        <p:blipFill>
          <a:blip r:embed="rId2"/>
          <a:srcRect/>
          <a:stretch>
            <a:fillRect/>
          </a:stretch>
        </p:blipFill>
        <p:spPr bwMode="auto">
          <a:xfrm>
            <a:off x="1524000" y="1976438"/>
            <a:ext cx="9067800" cy="4413250"/>
          </a:xfrm>
          <a:prstGeom prst="rect">
            <a:avLst/>
          </a:prstGeom>
          <a:noFill/>
          <a:ln w="9525">
            <a:noFill/>
            <a:miter lim="800000"/>
            <a:headEnd/>
            <a:tailEnd/>
          </a:ln>
        </p:spPr>
      </p:pic>
      <p:sp>
        <p:nvSpPr>
          <p:cNvPr id="57347" name="TextBox 5"/>
          <p:cNvSpPr txBox="1">
            <a:spLocks noChangeArrowheads="1"/>
          </p:cNvSpPr>
          <p:nvPr/>
        </p:nvSpPr>
        <p:spPr bwMode="auto">
          <a:xfrm>
            <a:off x="228600" y="2667000"/>
            <a:ext cx="1066800" cy="400050"/>
          </a:xfrm>
          <a:prstGeom prst="rect">
            <a:avLst/>
          </a:prstGeom>
          <a:noFill/>
          <a:ln w="9525">
            <a:noFill/>
            <a:miter lim="800000"/>
            <a:headEnd/>
            <a:tailEnd/>
          </a:ln>
        </p:spPr>
        <p:txBody>
          <a:bodyPr>
            <a:spAutoFit/>
          </a:bodyPr>
          <a:lstStyle/>
          <a:p>
            <a:r>
              <a:rPr lang="en-US" sz="2000" b="1">
                <a:solidFill>
                  <a:srgbClr val="0000FF"/>
                </a:solidFill>
              </a:rPr>
              <a:t>Fig. 4.4</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Common Schematic Symbols: Tubes</a:t>
            </a:r>
          </a:p>
        </p:txBody>
      </p:sp>
      <p:sp>
        <p:nvSpPr>
          <p:cNvPr id="58370" name="TextBox 5"/>
          <p:cNvSpPr txBox="1">
            <a:spLocks noChangeArrowheads="1"/>
          </p:cNvSpPr>
          <p:nvPr/>
        </p:nvSpPr>
        <p:spPr bwMode="auto">
          <a:xfrm>
            <a:off x="228600" y="2667000"/>
            <a:ext cx="1066800" cy="400050"/>
          </a:xfrm>
          <a:prstGeom prst="rect">
            <a:avLst/>
          </a:prstGeom>
          <a:noFill/>
          <a:ln w="9525">
            <a:noFill/>
            <a:miter lim="800000"/>
            <a:headEnd/>
            <a:tailEnd/>
          </a:ln>
        </p:spPr>
        <p:txBody>
          <a:bodyPr>
            <a:spAutoFit/>
          </a:bodyPr>
          <a:lstStyle/>
          <a:p>
            <a:r>
              <a:rPr lang="en-US" sz="2000" b="1">
                <a:solidFill>
                  <a:srgbClr val="0000FF"/>
                </a:solidFill>
              </a:rPr>
              <a:t>Fig. 4.4</a:t>
            </a:r>
          </a:p>
        </p:txBody>
      </p:sp>
      <p:pic>
        <p:nvPicPr>
          <p:cNvPr id="58371" name="Picture 3"/>
          <p:cNvPicPr>
            <a:picLocks noChangeAspect="1"/>
          </p:cNvPicPr>
          <p:nvPr/>
        </p:nvPicPr>
        <p:blipFill>
          <a:blip r:embed="rId2"/>
          <a:srcRect/>
          <a:stretch>
            <a:fillRect/>
          </a:stretch>
        </p:blipFill>
        <p:spPr bwMode="auto">
          <a:xfrm>
            <a:off x="1905000" y="2005013"/>
            <a:ext cx="9123363" cy="4395787"/>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Common Schematic Symbols: Wiring</a:t>
            </a:r>
          </a:p>
        </p:txBody>
      </p:sp>
      <p:sp>
        <p:nvSpPr>
          <p:cNvPr id="59394" name="TextBox 5"/>
          <p:cNvSpPr txBox="1">
            <a:spLocks noChangeArrowheads="1"/>
          </p:cNvSpPr>
          <p:nvPr/>
        </p:nvSpPr>
        <p:spPr bwMode="auto">
          <a:xfrm>
            <a:off x="228600" y="2667000"/>
            <a:ext cx="1066800" cy="400050"/>
          </a:xfrm>
          <a:prstGeom prst="rect">
            <a:avLst/>
          </a:prstGeom>
          <a:noFill/>
          <a:ln w="9525">
            <a:noFill/>
            <a:miter lim="800000"/>
            <a:headEnd/>
            <a:tailEnd/>
          </a:ln>
        </p:spPr>
        <p:txBody>
          <a:bodyPr>
            <a:spAutoFit/>
          </a:bodyPr>
          <a:lstStyle/>
          <a:p>
            <a:r>
              <a:rPr lang="en-US" sz="2000" b="1">
                <a:solidFill>
                  <a:srgbClr val="0000FF"/>
                </a:solidFill>
              </a:rPr>
              <a:t>Fig. 4.4</a:t>
            </a:r>
          </a:p>
        </p:txBody>
      </p:sp>
      <p:pic>
        <p:nvPicPr>
          <p:cNvPr id="59395" name="Picture 7"/>
          <p:cNvPicPr>
            <a:picLocks noChangeAspect="1"/>
          </p:cNvPicPr>
          <p:nvPr/>
        </p:nvPicPr>
        <p:blipFill>
          <a:blip r:embed="rId2"/>
          <a:srcRect/>
          <a:stretch>
            <a:fillRect/>
          </a:stretch>
        </p:blipFill>
        <p:spPr bwMode="auto">
          <a:xfrm>
            <a:off x="1676400" y="2057400"/>
            <a:ext cx="9110663" cy="4395788"/>
          </a:xfrm>
          <a:prstGeom prst="rect">
            <a:avLst/>
          </a:prstGeom>
          <a:noFill/>
          <a:ln w="9525">
            <a:noFill/>
            <a:miter lim="800000"/>
            <a:headEnd/>
            <a:tailEnd/>
          </a:ln>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Resistors and Resistance</a:t>
            </a:r>
          </a:p>
        </p:txBody>
      </p:sp>
      <p:sp>
        <p:nvSpPr>
          <p:cNvPr id="6" name="Content Placeholder 5"/>
          <p:cNvSpPr>
            <a:spLocks noGrp="1"/>
          </p:cNvSpPr>
          <p:nvPr>
            <p:ph idx="1"/>
          </p:nvPr>
        </p:nvSpPr>
        <p:spPr bwMode="auto">
          <a:xfrm>
            <a:off x="228600" y="1905000"/>
            <a:ext cx="5029200" cy="4419600"/>
          </a:xfrm>
          <a:noFill/>
          <a:ln>
            <a:miter lim="800000"/>
            <a:headEnd/>
            <a:tailEnd/>
          </a:ln>
        </p:spPr>
        <p:txBody>
          <a:bodyPr vert="horz" wrap="square" lIns="91440" tIns="45720" rIns="91440" bIns="45720" numCol="1" anchor="t" anchorCtr="0" compatLnSpc="1">
            <a:prstTxWarp prst="textNoShape">
              <a:avLst/>
            </a:prstTxWarp>
          </a:bodyPr>
          <a:lstStyle/>
          <a:p>
            <a:r>
              <a:rPr lang="en-US" sz="2600"/>
              <a:t>Several common types</a:t>
            </a:r>
          </a:p>
          <a:p>
            <a:r>
              <a:rPr lang="en-US" sz="2600"/>
              <a:t>Available with nominal values from 1Ω or less to more than 1MΩ</a:t>
            </a:r>
          </a:p>
          <a:p>
            <a:pPr lvl="1"/>
            <a:r>
              <a:rPr lang="en-US" sz="2200"/>
              <a:t>Nominal value printed with text or colored bands</a:t>
            </a:r>
          </a:p>
          <a:p>
            <a:pPr lvl="1"/>
            <a:r>
              <a:rPr lang="en-US" sz="2200"/>
              <a:t>Most common units are ohms (Ω), kilo ohms (kΩ), and</a:t>
            </a:r>
            <a:r>
              <a:rPr lang="en-US" sz="2200">
                <a:solidFill>
                  <a:srgbClr val="CC0000"/>
                </a:solidFill>
              </a:rPr>
              <a:t> </a:t>
            </a:r>
            <a:r>
              <a:rPr lang="en-US" sz="2200"/>
              <a:t>megohms (MΩ)</a:t>
            </a:r>
          </a:p>
          <a:p>
            <a:r>
              <a:rPr lang="en-US" sz="2600"/>
              <a:t>Precision tolerances range from 1% or less to 10%</a:t>
            </a:r>
          </a:p>
          <a:p>
            <a:endParaRPr lang="en-US" sz="2600"/>
          </a:p>
        </p:txBody>
      </p:sp>
      <p:pic>
        <p:nvPicPr>
          <p:cNvPr id="5" name="Picture 4"/>
          <p:cNvPicPr>
            <a:picLocks noChangeAspect="1"/>
          </p:cNvPicPr>
          <p:nvPr/>
        </p:nvPicPr>
        <p:blipFill>
          <a:blip r:embed="rId2"/>
          <a:srcRect/>
          <a:stretch>
            <a:fillRect/>
          </a:stretch>
        </p:blipFill>
        <p:spPr bwMode="auto">
          <a:xfrm>
            <a:off x="5334000" y="2032000"/>
            <a:ext cx="6600825" cy="44037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randombar(horizontal)">
                                      <p:cBhvr>
                                        <p:cTn id="13" dur="500"/>
                                        <p:tgtEl>
                                          <p:spTgt spid="5"/>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6">
                                            <p:txEl>
                                              <p:pRg st="1" end="1"/>
                                            </p:txEl>
                                          </p:spTgt>
                                        </p:tgtEl>
                                        <p:attrNameLst>
                                          <p:attrName>style.visibility</p:attrName>
                                        </p:attrNameLst>
                                      </p:cBhvr>
                                      <p:to>
                                        <p:strVal val="visible"/>
                                      </p:to>
                                    </p:set>
                                    <p:anim calcmode="lin" valueType="num">
                                      <p:cBhvr additive="base">
                                        <p:cTn id="18"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6">
                                            <p:txEl>
                                              <p:pRg st="1" end="1"/>
                                            </p:txEl>
                                          </p:spTgt>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6">
                                            <p:txEl>
                                              <p:pRg st="2" end="2"/>
                                            </p:txEl>
                                          </p:spTgt>
                                        </p:tgtEl>
                                        <p:attrNameLst>
                                          <p:attrName>style.visibility</p:attrName>
                                        </p:attrNameLst>
                                      </p:cBhvr>
                                      <p:to>
                                        <p:strVal val="visible"/>
                                      </p:to>
                                    </p:set>
                                    <p:anim calcmode="lin" valueType="num">
                                      <p:cBhvr additive="base">
                                        <p:cTn id="22"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6">
                                            <p:txEl>
                                              <p:pRg st="2" end="2"/>
                                            </p:txEl>
                                          </p:spTgt>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6">
                                            <p:txEl>
                                              <p:pRg st="3" end="3"/>
                                            </p:txEl>
                                          </p:spTgt>
                                        </p:tgtEl>
                                        <p:attrNameLst>
                                          <p:attrName>style.visibility</p:attrName>
                                        </p:attrNameLst>
                                      </p:cBhvr>
                                      <p:to>
                                        <p:strVal val="visible"/>
                                      </p:to>
                                    </p:set>
                                    <p:anim calcmode="lin" valueType="num">
                                      <p:cBhvr additive="base">
                                        <p:cTn id="26"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6">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6">
                                            <p:txEl>
                                              <p:pRg st="4" end="4"/>
                                            </p:txEl>
                                          </p:spTgt>
                                        </p:tgtEl>
                                        <p:attrNameLst>
                                          <p:attrName>style.visibility</p:attrName>
                                        </p:attrNameLst>
                                      </p:cBhvr>
                                      <p:to>
                                        <p:strVal val="visible"/>
                                      </p:to>
                                    </p:set>
                                    <p:anim calcmode="lin" valueType="num">
                                      <p:cBhvr additive="base">
                                        <p:cTn id="32"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Converting Between Units</a:t>
            </a:r>
          </a:p>
        </p:txBody>
      </p:sp>
      <p:graphicFrame>
        <p:nvGraphicFramePr>
          <p:cNvPr id="61468" name="Group 28"/>
          <p:cNvGraphicFramePr>
            <a:graphicFrameLocks noGrp="1"/>
          </p:cNvGraphicFramePr>
          <p:nvPr>
            <p:ph idx="1"/>
            <p:extLst>
              <p:ext uri="{D42A27DB-BD31-4B8C-83A1-F6EECF244321}">
                <p14:modId xmlns:p14="http://schemas.microsoft.com/office/powerpoint/2010/main" val="3167912057"/>
              </p:ext>
            </p:extLst>
          </p:nvPr>
        </p:nvGraphicFramePr>
        <p:xfrm>
          <a:off x="587375" y="2362200"/>
          <a:ext cx="10995025" cy="1485900"/>
        </p:xfrm>
        <a:graphic>
          <a:graphicData uri="http://schemas.openxmlformats.org/drawingml/2006/table">
            <a:tbl>
              <a:tblPr/>
              <a:tblGrid>
                <a:gridCol w="3455988">
                  <a:extLst>
                    <a:ext uri="{9D8B030D-6E8A-4147-A177-3AD203B41FA5}">
                      <a16:colId xmlns:a16="http://schemas.microsoft.com/office/drawing/2014/main" val="20000"/>
                    </a:ext>
                  </a:extLst>
                </a:gridCol>
                <a:gridCol w="3768725">
                  <a:extLst>
                    <a:ext uri="{9D8B030D-6E8A-4147-A177-3AD203B41FA5}">
                      <a16:colId xmlns:a16="http://schemas.microsoft.com/office/drawing/2014/main" val="20001"/>
                    </a:ext>
                  </a:extLst>
                </a:gridCol>
                <a:gridCol w="3770312">
                  <a:extLst>
                    <a:ext uri="{9D8B030D-6E8A-4147-A177-3AD203B41FA5}">
                      <a16:colId xmlns:a16="http://schemas.microsoft.com/office/drawing/2014/main" val="20002"/>
                    </a:ext>
                  </a:extLst>
                </a:gridCol>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CONVERT FROM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CONVERT TO (a)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chemeClr val="tx1"/>
                          </a:solidFill>
                          <a:effectLst/>
                          <a:latin typeface="Arial" panose="020B0604020202020204" pitchFamily="34" charset="0"/>
                          <a:cs typeface="Arial" panose="020B0604020202020204" pitchFamily="34" charset="0"/>
                        </a:rPr>
                        <a:t>CONVERT TO (b)</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panose="020B0604020202020204" pitchFamily="34" charset="0"/>
                          <a:cs typeface="Arial" panose="020B0604020202020204" pitchFamily="34" charset="0"/>
                        </a:rPr>
                        <a:t>Ohms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panose="020B0604020202020204" pitchFamily="34" charset="0"/>
                          <a:cs typeface="Arial" panose="020B0604020202020204" pitchFamily="34" charset="0"/>
                        </a:rPr>
                        <a:t>Kiloohms:  Divide by 1000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panose="020B0604020202020204" pitchFamily="34" charset="0"/>
                          <a:cs typeface="Arial" panose="020B0604020202020204" pitchFamily="34" charset="0"/>
                        </a:rPr>
                        <a:t>Megohms:  Divide by 1,000,000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extLst>
                  <a:ext uri="{0D108BD9-81ED-4DB2-BD59-A6C34878D82A}">
                    <a16:rowId xmlns:a16="http://schemas.microsoft.com/office/drawing/2014/main" val="10001"/>
                  </a:ext>
                </a:extLst>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panose="020B0604020202020204" pitchFamily="34" charset="0"/>
                          <a:cs typeface="Arial" panose="020B0604020202020204" pitchFamily="34" charset="0"/>
                        </a:rPr>
                        <a:t>Kiloohms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panose="020B0604020202020204" pitchFamily="34" charset="0"/>
                          <a:cs typeface="Arial" panose="020B0604020202020204" pitchFamily="34" charset="0"/>
                        </a:rPr>
                        <a:t>Ohms:  Multiply by 1000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panose="020B0604020202020204" pitchFamily="34" charset="0"/>
                          <a:cs typeface="Arial" panose="020B0604020202020204" pitchFamily="34" charset="0"/>
                        </a:rPr>
                        <a:t>Megohms:  Divide by 1000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extLst>
                  <a:ext uri="{0D108BD9-81ED-4DB2-BD59-A6C34878D82A}">
                    <a16:rowId xmlns:a16="http://schemas.microsoft.com/office/drawing/2014/main" val="10002"/>
                  </a:ext>
                </a:extLst>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panose="020B0604020202020204" pitchFamily="34" charset="0"/>
                          <a:cs typeface="Arial" panose="020B0604020202020204" pitchFamily="34" charset="0"/>
                        </a:rPr>
                        <a:t>Megohms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a:ln>
                            <a:noFill/>
                          </a:ln>
                          <a:solidFill>
                            <a:srgbClr val="000000"/>
                          </a:solidFill>
                          <a:effectLst/>
                          <a:latin typeface="Arial" panose="020B0604020202020204" pitchFamily="34" charset="0"/>
                          <a:cs typeface="Arial" panose="020B0604020202020204" pitchFamily="34" charset="0"/>
                        </a:rPr>
                        <a:t>Ohms:  Multiply by 1,000,000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Kiloohms:  Multiply by 1000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extLst>
                  <a:ext uri="{0D108BD9-81ED-4DB2-BD59-A6C34878D82A}">
                    <a16:rowId xmlns:a16="http://schemas.microsoft.com/office/drawing/2014/main" val="10003"/>
                  </a:ext>
                </a:extLst>
              </a:tr>
            </a:tbl>
          </a:graphicData>
        </a:graphic>
      </p:graphicFrame>
      <p:sp>
        <p:nvSpPr>
          <p:cNvPr id="5" name="TextBox 4"/>
          <p:cNvSpPr txBox="1">
            <a:spLocks noChangeArrowheads="1"/>
          </p:cNvSpPr>
          <p:nvPr/>
        </p:nvSpPr>
        <p:spPr bwMode="auto">
          <a:xfrm>
            <a:off x="587375" y="4343400"/>
            <a:ext cx="10972800" cy="400050"/>
          </a:xfrm>
          <a:prstGeom prst="rect">
            <a:avLst/>
          </a:prstGeom>
          <a:noFill/>
          <a:ln w="9525">
            <a:noFill/>
            <a:miter lim="800000"/>
            <a:headEnd/>
            <a:tailEnd/>
          </a:ln>
        </p:spPr>
        <p:txBody>
          <a:bodyPr>
            <a:spAutoFit/>
          </a:bodyPr>
          <a:lstStyle/>
          <a:p>
            <a:r>
              <a:rPr lang="en-US" sz="2000">
                <a:solidFill>
                  <a:srgbClr val="C00000"/>
                </a:solidFill>
              </a:rPr>
              <a:t>EXAMPLE:  150 Ω = 150 / 1000 = 0.15 KΩ and 150 Ω = 150 / 1,000,000 = 0.00015 MΩ</a:t>
            </a:r>
          </a:p>
        </p:txBody>
      </p:sp>
      <p:sp>
        <p:nvSpPr>
          <p:cNvPr id="7" name="TextBox 6"/>
          <p:cNvSpPr txBox="1">
            <a:spLocks noChangeArrowheads="1"/>
          </p:cNvSpPr>
          <p:nvPr/>
        </p:nvSpPr>
        <p:spPr bwMode="auto">
          <a:xfrm>
            <a:off x="587375" y="5041900"/>
            <a:ext cx="10972800" cy="400050"/>
          </a:xfrm>
          <a:prstGeom prst="rect">
            <a:avLst/>
          </a:prstGeom>
          <a:noFill/>
          <a:ln w="9525">
            <a:noFill/>
            <a:miter lim="800000"/>
            <a:headEnd/>
            <a:tailEnd/>
          </a:ln>
        </p:spPr>
        <p:txBody>
          <a:bodyPr>
            <a:spAutoFit/>
          </a:bodyPr>
          <a:lstStyle/>
          <a:p>
            <a:r>
              <a:rPr lang="en-US" sz="2000">
                <a:solidFill>
                  <a:srgbClr val="0000FF"/>
                </a:solidFill>
              </a:rPr>
              <a:t>EXAMPLE:  4.7 kΩ = 4.7 X 1000 = 4700 kΩ and 4.7 kΩ = 4.7 / 1000 = .0047 MΩ</a:t>
            </a:r>
          </a:p>
        </p:txBody>
      </p:sp>
      <p:sp>
        <p:nvSpPr>
          <p:cNvPr id="9" name="TextBox 8"/>
          <p:cNvSpPr txBox="1"/>
          <p:nvPr/>
        </p:nvSpPr>
        <p:spPr>
          <a:xfrm>
            <a:off x="587375" y="5691188"/>
            <a:ext cx="10972800" cy="400050"/>
          </a:xfrm>
          <a:prstGeom prst="rect">
            <a:avLst/>
          </a:prstGeom>
          <a:noFill/>
        </p:spPr>
        <p:txBody>
          <a:bodyPr>
            <a:spAutoFit/>
          </a:bodyPr>
          <a:lstStyle/>
          <a:p>
            <a:pPr fontAlgn="auto">
              <a:spcBef>
                <a:spcPts val="0"/>
              </a:spcBef>
              <a:spcAft>
                <a:spcPts val="0"/>
              </a:spcAft>
              <a:defRPr/>
            </a:pPr>
            <a:r>
              <a:rPr lang="en-US" sz="2000" dirty="0">
                <a:solidFill>
                  <a:schemeClr val="accent1">
                    <a:lumMod val="50000"/>
                  </a:schemeClr>
                </a:solidFill>
                <a:latin typeface="Arial" panose="020B0604020202020204" pitchFamily="34" charset="0"/>
                <a:cs typeface="Arial" panose="020B0604020202020204" pitchFamily="34" charset="0"/>
              </a:rPr>
              <a:t>EXAMPLE:  2.2 MΩ = 2.2 X 1,000,000 = 2,200,000 Ω and 2.2 MΩ = 2.2 X 1000 = 2200 kΩ</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1468"/>
                                        </p:tgtEl>
                                        <p:attrNameLst>
                                          <p:attrName>style.visibility</p:attrName>
                                        </p:attrNameLst>
                                      </p:cBhvr>
                                      <p:to>
                                        <p:strVal val="visible"/>
                                      </p:to>
                                    </p:set>
                                    <p:animEffect transition="in" filter="randombar(horizontal)">
                                      <p:cBhvr>
                                        <p:cTn id="7" dur="500"/>
                                        <p:tgtEl>
                                          <p:spTgt spid="6146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Title 1"/>
          <p:cNvSpPr>
            <a:spLocks noGrp="1"/>
          </p:cNvSpPr>
          <p:nvPr>
            <p:ph type="title"/>
          </p:nvPr>
        </p:nvSpPr>
        <p:spPr bwMode="auto">
          <a:xfrm>
            <a:off x="0" y="1319213"/>
            <a:ext cx="4373563" cy="874712"/>
          </a:xfrm>
          <a:noFill/>
          <a:ln>
            <a:miter lim="800000"/>
            <a:headEnd/>
            <a:tailEnd/>
          </a:ln>
        </p:spPr>
        <p:txBody>
          <a:bodyPr vert="horz" wrap="square" lIns="91440" tIns="45720" rIns="91440" bIns="45720" numCol="1" anchor="t" anchorCtr="0" compatLnSpc="1">
            <a:prstTxWarp prst="textNoShape">
              <a:avLst/>
            </a:prstTxWarp>
          </a:bodyPr>
          <a:lstStyle/>
          <a:p>
            <a:r>
              <a:rPr lang="en-US"/>
              <a:t>Inductors and Inductance</a:t>
            </a:r>
          </a:p>
        </p:txBody>
      </p:sp>
      <p:grpSp>
        <p:nvGrpSpPr>
          <p:cNvPr id="75" name="Group 74"/>
          <p:cNvGrpSpPr>
            <a:grpSpLocks/>
          </p:cNvGrpSpPr>
          <p:nvPr/>
        </p:nvGrpSpPr>
        <p:grpSpPr bwMode="auto">
          <a:xfrm>
            <a:off x="5133975" y="1371600"/>
            <a:ext cx="6777038" cy="5051425"/>
            <a:chOff x="377371" y="232229"/>
            <a:chExt cx="7997372" cy="5660571"/>
          </a:xfrm>
        </p:grpSpPr>
        <p:pic>
          <p:nvPicPr>
            <p:cNvPr id="62468" name="Picture 75"/>
            <p:cNvPicPr>
              <a:picLocks noChangeAspect="1"/>
            </p:cNvPicPr>
            <p:nvPr/>
          </p:nvPicPr>
          <p:blipFill>
            <a:blip r:embed="rId2"/>
            <a:srcRect/>
            <a:stretch>
              <a:fillRect/>
            </a:stretch>
          </p:blipFill>
          <p:spPr bwMode="auto">
            <a:xfrm>
              <a:off x="712979" y="431984"/>
              <a:ext cx="1400370" cy="1505160"/>
            </a:xfrm>
            <a:prstGeom prst="rect">
              <a:avLst/>
            </a:prstGeom>
            <a:noFill/>
            <a:ln w="9525">
              <a:noFill/>
              <a:miter lim="800000"/>
              <a:headEnd/>
              <a:tailEnd/>
            </a:ln>
          </p:spPr>
        </p:pic>
        <p:sp>
          <p:nvSpPr>
            <p:cNvPr id="62469" name="TextBox 76"/>
            <p:cNvSpPr txBox="1">
              <a:spLocks noChangeArrowheads="1"/>
            </p:cNvSpPr>
            <p:nvPr/>
          </p:nvSpPr>
          <p:spPr bwMode="auto">
            <a:xfrm>
              <a:off x="712979" y="4720802"/>
              <a:ext cx="1809696" cy="400110"/>
            </a:xfrm>
            <a:prstGeom prst="rect">
              <a:avLst/>
            </a:prstGeom>
            <a:noFill/>
            <a:ln w="9525">
              <a:noFill/>
              <a:miter lim="800000"/>
              <a:headEnd/>
              <a:tailEnd/>
            </a:ln>
          </p:spPr>
          <p:txBody>
            <a:bodyPr>
              <a:spAutoFit/>
            </a:bodyPr>
            <a:lstStyle/>
            <a:p>
              <a:r>
                <a:rPr lang="en-US" sz="2000"/>
                <a:t>AIR-CORE</a:t>
              </a:r>
            </a:p>
          </p:txBody>
        </p:sp>
        <p:grpSp>
          <p:nvGrpSpPr>
            <p:cNvPr id="62470" name="Group 77"/>
            <p:cNvGrpSpPr>
              <a:grpSpLocks/>
            </p:cNvGrpSpPr>
            <p:nvPr/>
          </p:nvGrpSpPr>
          <p:grpSpPr bwMode="auto">
            <a:xfrm rot="5400000">
              <a:off x="320844" y="3203366"/>
              <a:ext cx="2184639" cy="451267"/>
              <a:chOff x="613932" y="3452225"/>
              <a:chExt cx="2974395" cy="548640"/>
            </a:xfrm>
          </p:grpSpPr>
          <p:grpSp>
            <p:nvGrpSpPr>
              <p:cNvPr id="62519" name="Group 126"/>
              <p:cNvGrpSpPr>
                <a:grpSpLocks/>
              </p:cNvGrpSpPr>
              <p:nvPr/>
            </p:nvGrpSpPr>
            <p:grpSpPr bwMode="auto">
              <a:xfrm>
                <a:off x="1004324" y="3452225"/>
                <a:ext cx="2193611" cy="548640"/>
                <a:chOff x="504829" y="983456"/>
                <a:chExt cx="2193611" cy="548640"/>
              </a:xfrm>
            </p:grpSpPr>
            <p:grpSp>
              <p:nvGrpSpPr>
                <p:cNvPr id="62522" name="Group 129"/>
                <p:cNvGrpSpPr>
                  <a:grpSpLocks/>
                </p:cNvGrpSpPr>
                <p:nvPr/>
              </p:nvGrpSpPr>
              <p:grpSpPr bwMode="auto">
                <a:xfrm>
                  <a:off x="504829" y="983456"/>
                  <a:ext cx="548640" cy="548640"/>
                  <a:chOff x="1097280" y="1790700"/>
                  <a:chExt cx="548640" cy="548640"/>
                </a:xfrm>
              </p:grpSpPr>
              <p:sp>
                <p:nvSpPr>
                  <p:cNvPr id="143" name="Arc 142"/>
                  <p:cNvSpPr/>
                  <p:nvPr/>
                </p:nvSpPr>
                <p:spPr>
                  <a:xfrm>
                    <a:off x="1096874" y="1791496"/>
                    <a:ext cx="549801" cy="548900"/>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44" name="Straight Connector 143"/>
                  <p:cNvCxnSpPr/>
                  <p:nvPr/>
                </p:nvCxnSpPr>
                <p:spPr>
                  <a:xfrm>
                    <a:off x="1096873" y="2062529"/>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a:off x="1646674" y="2062529"/>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2523" name="Group 130"/>
                <p:cNvGrpSpPr>
                  <a:grpSpLocks/>
                </p:cNvGrpSpPr>
                <p:nvPr/>
              </p:nvGrpSpPr>
              <p:grpSpPr bwMode="auto">
                <a:xfrm>
                  <a:off x="1052521" y="983456"/>
                  <a:ext cx="548640" cy="548640"/>
                  <a:chOff x="1097280" y="1790700"/>
                  <a:chExt cx="548640" cy="548640"/>
                </a:xfrm>
              </p:grpSpPr>
              <p:sp>
                <p:nvSpPr>
                  <p:cNvPr id="140" name="Arc 139"/>
                  <p:cNvSpPr/>
                  <p:nvPr/>
                </p:nvSpPr>
                <p:spPr>
                  <a:xfrm>
                    <a:off x="1096560" y="1791496"/>
                    <a:ext cx="549801" cy="548900"/>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41" name="Straight Connector 140"/>
                  <p:cNvCxnSpPr/>
                  <p:nvPr/>
                </p:nvCxnSpPr>
                <p:spPr>
                  <a:xfrm>
                    <a:off x="1096559" y="2062529"/>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2" name="Straight Connector 141"/>
                  <p:cNvCxnSpPr/>
                  <p:nvPr/>
                </p:nvCxnSpPr>
                <p:spPr>
                  <a:xfrm>
                    <a:off x="1646360" y="2062529"/>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2524" name="Group 131"/>
                <p:cNvGrpSpPr>
                  <a:grpSpLocks/>
                </p:cNvGrpSpPr>
                <p:nvPr/>
              </p:nvGrpSpPr>
              <p:grpSpPr bwMode="auto">
                <a:xfrm>
                  <a:off x="1602108" y="983456"/>
                  <a:ext cx="548640" cy="548640"/>
                  <a:chOff x="1097280" y="1790700"/>
                  <a:chExt cx="548640" cy="548640"/>
                </a:xfrm>
              </p:grpSpPr>
              <p:sp>
                <p:nvSpPr>
                  <p:cNvPr id="137" name="Arc 136"/>
                  <p:cNvSpPr/>
                  <p:nvPr/>
                </p:nvSpPr>
                <p:spPr>
                  <a:xfrm>
                    <a:off x="1096774" y="1791496"/>
                    <a:ext cx="549800" cy="548900"/>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38" name="Straight Connector 137"/>
                  <p:cNvCxnSpPr/>
                  <p:nvPr/>
                </p:nvCxnSpPr>
                <p:spPr>
                  <a:xfrm>
                    <a:off x="1096774" y="2062529"/>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9" name="Straight Connector 138"/>
                  <p:cNvCxnSpPr/>
                  <p:nvPr/>
                </p:nvCxnSpPr>
                <p:spPr>
                  <a:xfrm>
                    <a:off x="1646574" y="2062529"/>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2525" name="Group 132"/>
                <p:cNvGrpSpPr>
                  <a:grpSpLocks/>
                </p:cNvGrpSpPr>
                <p:nvPr/>
              </p:nvGrpSpPr>
              <p:grpSpPr bwMode="auto">
                <a:xfrm>
                  <a:off x="2149800" y="983456"/>
                  <a:ext cx="548640" cy="548640"/>
                  <a:chOff x="1097280" y="1790700"/>
                  <a:chExt cx="548640" cy="548640"/>
                </a:xfrm>
              </p:grpSpPr>
              <p:sp>
                <p:nvSpPr>
                  <p:cNvPr id="134" name="Arc 133"/>
                  <p:cNvSpPr/>
                  <p:nvPr/>
                </p:nvSpPr>
                <p:spPr>
                  <a:xfrm>
                    <a:off x="1096460" y="1791496"/>
                    <a:ext cx="549800" cy="548900"/>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35" name="Straight Connector 134"/>
                  <p:cNvCxnSpPr/>
                  <p:nvPr/>
                </p:nvCxnSpPr>
                <p:spPr>
                  <a:xfrm>
                    <a:off x="1096460" y="2062529"/>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6" name="Straight Connector 135"/>
                  <p:cNvCxnSpPr/>
                  <p:nvPr/>
                </p:nvCxnSpPr>
                <p:spPr>
                  <a:xfrm>
                    <a:off x="1646259" y="2062529"/>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128" name="Straight Connector 127"/>
              <p:cNvCxnSpPr/>
              <p:nvPr/>
            </p:nvCxnSpPr>
            <p:spPr>
              <a:xfrm>
                <a:off x="3198274" y="3851599"/>
                <a:ext cx="389947" cy="0"/>
              </a:xfrm>
              <a:prstGeom prst="line">
                <a:avLst/>
              </a:prstGeom>
            </p:spPr>
            <p:style>
              <a:lnRef idx="1">
                <a:schemeClr val="dk1"/>
              </a:lnRef>
              <a:fillRef idx="0">
                <a:schemeClr val="dk1"/>
              </a:fillRef>
              <a:effectRef idx="0">
                <a:schemeClr val="dk1"/>
              </a:effectRef>
              <a:fontRef idx="minor">
                <a:schemeClr val="tx1"/>
              </a:fontRef>
            </p:style>
          </p:cxnSp>
          <p:cxnSp>
            <p:nvCxnSpPr>
              <p:cNvPr id="129" name="Straight Connector 128"/>
              <p:cNvCxnSpPr/>
              <p:nvPr/>
            </p:nvCxnSpPr>
            <p:spPr>
              <a:xfrm>
                <a:off x="613972" y="3851599"/>
                <a:ext cx="389946" cy="0"/>
              </a:xfrm>
              <a:prstGeom prst="line">
                <a:avLst/>
              </a:prstGeom>
            </p:spPr>
            <p:style>
              <a:lnRef idx="1">
                <a:schemeClr val="dk1"/>
              </a:lnRef>
              <a:fillRef idx="0">
                <a:schemeClr val="dk1"/>
              </a:fillRef>
              <a:effectRef idx="0">
                <a:schemeClr val="dk1"/>
              </a:effectRef>
              <a:fontRef idx="minor">
                <a:schemeClr val="tx1"/>
              </a:fontRef>
            </p:style>
          </p:cxnSp>
        </p:grpSp>
        <p:pic>
          <p:nvPicPr>
            <p:cNvPr id="62471" name="Picture 78"/>
            <p:cNvPicPr>
              <a:picLocks noChangeAspect="1"/>
            </p:cNvPicPr>
            <p:nvPr/>
          </p:nvPicPr>
          <p:blipFill>
            <a:blip r:embed="rId3"/>
            <a:srcRect/>
            <a:stretch>
              <a:fillRect/>
            </a:stretch>
          </p:blipFill>
          <p:spPr bwMode="auto">
            <a:xfrm>
              <a:off x="2894995" y="506117"/>
              <a:ext cx="2467319" cy="1409897"/>
            </a:xfrm>
            <a:prstGeom prst="rect">
              <a:avLst/>
            </a:prstGeom>
            <a:noFill/>
            <a:ln w="9525">
              <a:noFill/>
              <a:miter lim="800000"/>
              <a:headEnd/>
              <a:tailEnd/>
            </a:ln>
          </p:spPr>
        </p:pic>
        <p:grpSp>
          <p:nvGrpSpPr>
            <p:cNvPr id="62472" name="Group 79"/>
            <p:cNvGrpSpPr>
              <a:grpSpLocks/>
            </p:cNvGrpSpPr>
            <p:nvPr/>
          </p:nvGrpSpPr>
          <p:grpSpPr bwMode="auto">
            <a:xfrm rot="5400000">
              <a:off x="2810701" y="3203018"/>
              <a:ext cx="2184639" cy="451267"/>
              <a:chOff x="613932" y="3452225"/>
              <a:chExt cx="2974395" cy="548640"/>
            </a:xfrm>
          </p:grpSpPr>
          <p:grpSp>
            <p:nvGrpSpPr>
              <p:cNvPr id="62500" name="Group 107"/>
              <p:cNvGrpSpPr>
                <a:grpSpLocks/>
              </p:cNvGrpSpPr>
              <p:nvPr/>
            </p:nvGrpSpPr>
            <p:grpSpPr bwMode="auto">
              <a:xfrm>
                <a:off x="1004324" y="3452225"/>
                <a:ext cx="2193611" cy="548640"/>
                <a:chOff x="504829" y="983456"/>
                <a:chExt cx="2193611" cy="548640"/>
              </a:xfrm>
            </p:grpSpPr>
            <p:grpSp>
              <p:nvGrpSpPr>
                <p:cNvPr id="62503" name="Group 110"/>
                <p:cNvGrpSpPr>
                  <a:grpSpLocks/>
                </p:cNvGrpSpPr>
                <p:nvPr/>
              </p:nvGrpSpPr>
              <p:grpSpPr bwMode="auto">
                <a:xfrm>
                  <a:off x="504829" y="983456"/>
                  <a:ext cx="548640" cy="548640"/>
                  <a:chOff x="1097280" y="1790700"/>
                  <a:chExt cx="548640" cy="548640"/>
                </a:xfrm>
              </p:grpSpPr>
              <p:sp>
                <p:nvSpPr>
                  <p:cNvPr id="124" name="Arc 123"/>
                  <p:cNvSpPr/>
                  <p:nvPr/>
                </p:nvSpPr>
                <p:spPr>
                  <a:xfrm>
                    <a:off x="1097349" y="1791694"/>
                    <a:ext cx="549801" cy="546621"/>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25" name="Straight Connector 124"/>
                  <p:cNvCxnSpPr/>
                  <p:nvPr/>
                </p:nvCxnSpPr>
                <p:spPr>
                  <a:xfrm>
                    <a:off x="1097347" y="2067280"/>
                    <a:ext cx="0" cy="12526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p:nvCxnSpPr>
                <p:spPr>
                  <a:xfrm>
                    <a:off x="1647148" y="2067280"/>
                    <a:ext cx="0" cy="12526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2504" name="Group 111"/>
                <p:cNvGrpSpPr>
                  <a:grpSpLocks/>
                </p:cNvGrpSpPr>
                <p:nvPr/>
              </p:nvGrpSpPr>
              <p:grpSpPr bwMode="auto">
                <a:xfrm>
                  <a:off x="1052521" y="983456"/>
                  <a:ext cx="548640" cy="548640"/>
                  <a:chOff x="1097280" y="1790700"/>
                  <a:chExt cx="548640" cy="548640"/>
                </a:xfrm>
              </p:grpSpPr>
              <p:sp>
                <p:nvSpPr>
                  <p:cNvPr id="121" name="Arc 120"/>
                  <p:cNvSpPr/>
                  <p:nvPr/>
                </p:nvSpPr>
                <p:spPr>
                  <a:xfrm>
                    <a:off x="1097034" y="1791694"/>
                    <a:ext cx="549801" cy="546621"/>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22" name="Straight Connector 121"/>
                  <p:cNvCxnSpPr/>
                  <p:nvPr/>
                </p:nvCxnSpPr>
                <p:spPr>
                  <a:xfrm>
                    <a:off x="1097033" y="2067280"/>
                    <a:ext cx="0" cy="12526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3" name="Straight Connector 122"/>
                  <p:cNvCxnSpPr/>
                  <p:nvPr/>
                </p:nvCxnSpPr>
                <p:spPr>
                  <a:xfrm>
                    <a:off x="1646834" y="2067280"/>
                    <a:ext cx="0" cy="12526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2505" name="Group 112"/>
                <p:cNvGrpSpPr>
                  <a:grpSpLocks/>
                </p:cNvGrpSpPr>
                <p:nvPr/>
              </p:nvGrpSpPr>
              <p:grpSpPr bwMode="auto">
                <a:xfrm>
                  <a:off x="1602108" y="983456"/>
                  <a:ext cx="548640" cy="548640"/>
                  <a:chOff x="1097280" y="1790700"/>
                  <a:chExt cx="548640" cy="548640"/>
                </a:xfrm>
              </p:grpSpPr>
              <p:sp>
                <p:nvSpPr>
                  <p:cNvPr id="118" name="Arc 117"/>
                  <p:cNvSpPr/>
                  <p:nvPr/>
                </p:nvSpPr>
                <p:spPr>
                  <a:xfrm>
                    <a:off x="1097249" y="1791694"/>
                    <a:ext cx="549800" cy="546621"/>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19" name="Straight Connector 118"/>
                  <p:cNvCxnSpPr/>
                  <p:nvPr/>
                </p:nvCxnSpPr>
                <p:spPr>
                  <a:xfrm>
                    <a:off x="1097248" y="2067280"/>
                    <a:ext cx="0" cy="12526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1647047" y="2067280"/>
                    <a:ext cx="0" cy="12526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2506" name="Group 113"/>
                <p:cNvGrpSpPr>
                  <a:grpSpLocks/>
                </p:cNvGrpSpPr>
                <p:nvPr/>
              </p:nvGrpSpPr>
              <p:grpSpPr bwMode="auto">
                <a:xfrm>
                  <a:off x="2149800" y="983456"/>
                  <a:ext cx="548640" cy="548640"/>
                  <a:chOff x="1097280" y="1790700"/>
                  <a:chExt cx="548640" cy="548640"/>
                </a:xfrm>
              </p:grpSpPr>
              <p:sp>
                <p:nvSpPr>
                  <p:cNvPr id="115" name="Arc 114"/>
                  <p:cNvSpPr/>
                  <p:nvPr/>
                </p:nvSpPr>
                <p:spPr>
                  <a:xfrm>
                    <a:off x="1096934" y="1791694"/>
                    <a:ext cx="549800" cy="546621"/>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16" name="Straight Connector 115"/>
                  <p:cNvCxnSpPr/>
                  <p:nvPr/>
                </p:nvCxnSpPr>
                <p:spPr>
                  <a:xfrm>
                    <a:off x="1096934" y="2067280"/>
                    <a:ext cx="0" cy="12526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Connector 116"/>
                  <p:cNvCxnSpPr/>
                  <p:nvPr/>
                </p:nvCxnSpPr>
                <p:spPr>
                  <a:xfrm>
                    <a:off x="1646733" y="2067280"/>
                    <a:ext cx="0" cy="125268"/>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109" name="Straight Connector 108"/>
              <p:cNvCxnSpPr/>
              <p:nvPr/>
            </p:nvCxnSpPr>
            <p:spPr>
              <a:xfrm>
                <a:off x="3198749" y="3851795"/>
                <a:ext cx="389947" cy="0"/>
              </a:xfrm>
              <a:prstGeom prst="line">
                <a:avLst/>
              </a:prstGeom>
            </p:spPr>
            <p:style>
              <a:lnRef idx="1">
                <a:schemeClr val="dk1"/>
              </a:lnRef>
              <a:fillRef idx="0">
                <a:schemeClr val="dk1"/>
              </a:fillRef>
              <a:effectRef idx="0">
                <a:schemeClr val="dk1"/>
              </a:effectRef>
              <a:fontRef idx="minor">
                <a:schemeClr val="tx1"/>
              </a:fontRef>
            </p:style>
          </p:cxnSp>
          <p:cxnSp>
            <p:nvCxnSpPr>
              <p:cNvPr id="110" name="Straight Connector 109"/>
              <p:cNvCxnSpPr/>
              <p:nvPr/>
            </p:nvCxnSpPr>
            <p:spPr>
              <a:xfrm>
                <a:off x="614447" y="3851796"/>
                <a:ext cx="389946" cy="0"/>
              </a:xfrm>
              <a:prstGeom prst="line">
                <a:avLst/>
              </a:prstGeom>
            </p:spPr>
            <p:style>
              <a:lnRef idx="1">
                <a:schemeClr val="dk1"/>
              </a:lnRef>
              <a:fillRef idx="0">
                <a:schemeClr val="dk1"/>
              </a:fillRef>
              <a:effectRef idx="0">
                <a:schemeClr val="dk1"/>
              </a:effectRef>
              <a:fontRef idx="minor">
                <a:schemeClr val="tx1"/>
              </a:fontRef>
            </p:style>
          </p:cxnSp>
        </p:grpSp>
        <p:cxnSp>
          <p:nvCxnSpPr>
            <p:cNvPr id="81" name="Straight Arrow Connector 80"/>
            <p:cNvCxnSpPr/>
            <p:nvPr/>
          </p:nvCxnSpPr>
          <p:spPr>
            <a:xfrm flipV="1">
              <a:off x="3644510" y="2824138"/>
              <a:ext cx="665043" cy="1209676"/>
            </a:xfrm>
            <a:prstGeom prst="straightConnector1">
              <a:avLst/>
            </a:prstGeom>
            <a:ln w="12700">
              <a:tailEnd type="triangle" w="lg" len="lg"/>
            </a:ln>
          </p:spPr>
          <p:style>
            <a:lnRef idx="1">
              <a:schemeClr val="dk1"/>
            </a:lnRef>
            <a:fillRef idx="0">
              <a:schemeClr val="dk1"/>
            </a:fillRef>
            <a:effectRef idx="0">
              <a:schemeClr val="dk1"/>
            </a:effectRef>
            <a:fontRef idx="minor">
              <a:schemeClr val="tx1"/>
            </a:fontRef>
          </p:style>
        </p:cxnSp>
        <p:sp>
          <p:nvSpPr>
            <p:cNvPr id="62474" name="TextBox 81"/>
            <p:cNvSpPr txBox="1">
              <a:spLocks noChangeArrowheads="1"/>
            </p:cNvSpPr>
            <p:nvPr/>
          </p:nvSpPr>
          <p:spPr bwMode="auto">
            <a:xfrm>
              <a:off x="3223806" y="4717240"/>
              <a:ext cx="1809696" cy="400110"/>
            </a:xfrm>
            <a:prstGeom prst="rect">
              <a:avLst/>
            </a:prstGeom>
            <a:noFill/>
            <a:ln w="9525">
              <a:noFill/>
              <a:miter lim="800000"/>
              <a:headEnd/>
              <a:tailEnd/>
            </a:ln>
          </p:spPr>
          <p:txBody>
            <a:bodyPr>
              <a:spAutoFit/>
            </a:bodyPr>
            <a:lstStyle/>
            <a:p>
              <a:r>
                <a:rPr lang="en-US" sz="2000"/>
                <a:t>VARIABLE</a:t>
              </a:r>
            </a:p>
          </p:txBody>
        </p:sp>
        <p:pic>
          <p:nvPicPr>
            <p:cNvPr id="62475" name="Picture 82"/>
            <p:cNvPicPr>
              <a:picLocks noChangeAspect="1"/>
            </p:cNvPicPr>
            <p:nvPr/>
          </p:nvPicPr>
          <p:blipFill>
            <a:blip r:embed="rId4"/>
            <a:srcRect/>
            <a:stretch>
              <a:fillRect/>
            </a:stretch>
          </p:blipFill>
          <p:spPr bwMode="auto">
            <a:xfrm>
              <a:off x="6155716" y="431984"/>
              <a:ext cx="1425941" cy="1505160"/>
            </a:xfrm>
            <a:prstGeom prst="rect">
              <a:avLst/>
            </a:prstGeom>
            <a:noFill/>
            <a:ln w="9525">
              <a:noFill/>
              <a:miter lim="800000"/>
              <a:headEnd/>
              <a:tailEnd/>
            </a:ln>
          </p:spPr>
        </p:pic>
        <p:grpSp>
          <p:nvGrpSpPr>
            <p:cNvPr id="62476" name="Group 83"/>
            <p:cNvGrpSpPr>
              <a:grpSpLocks/>
            </p:cNvGrpSpPr>
            <p:nvPr/>
          </p:nvGrpSpPr>
          <p:grpSpPr bwMode="auto">
            <a:xfrm rot="5400000">
              <a:off x="5672272" y="3202670"/>
              <a:ext cx="2184639" cy="451267"/>
              <a:chOff x="613932" y="3452225"/>
              <a:chExt cx="2974395" cy="548640"/>
            </a:xfrm>
          </p:grpSpPr>
          <p:grpSp>
            <p:nvGrpSpPr>
              <p:cNvPr id="62481" name="Group 88"/>
              <p:cNvGrpSpPr>
                <a:grpSpLocks/>
              </p:cNvGrpSpPr>
              <p:nvPr/>
            </p:nvGrpSpPr>
            <p:grpSpPr bwMode="auto">
              <a:xfrm>
                <a:off x="1004324" y="3452225"/>
                <a:ext cx="2193611" cy="548640"/>
                <a:chOff x="504829" y="983456"/>
                <a:chExt cx="2193611" cy="548640"/>
              </a:xfrm>
            </p:grpSpPr>
            <p:grpSp>
              <p:nvGrpSpPr>
                <p:cNvPr id="62484" name="Group 91"/>
                <p:cNvGrpSpPr>
                  <a:grpSpLocks/>
                </p:cNvGrpSpPr>
                <p:nvPr/>
              </p:nvGrpSpPr>
              <p:grpSpPr bwMode="auto">
                <a:xfrm>
                  <a:off x="504829" y="983456"/>
                  <a:ext cx="548640" cy="548640"/>
                  <a:chOff x="1097280" y="1790700"/>
                  <a:chExt cx="548640" cy="548640"/>
                </a:xfrm>
              </p:grpSpPr>
              <p:sp>
                <p:nvSpPr>
                  <p:cNvPr id="105" name="Arc 104"/>
                  <p:cNvSpPr/>
                  <p:nvPr/>
                </p:nvSpPr>
                <p:spPr>
                  <a:xfrm>
                    <a:off x="1097821" y="1790573"/>
                    <a:ext cx="549801" cy="548898"/>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06" name="Straight Connector 105"/>
                  <p:cNvCxnSpPr/>
                  <p:nvPr/>
                </p:nvCxnSpPr>
                <p:spPr>
                  <a:xfrm>
                    <a:off x="1097821" y="2061605"/>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1647622" y="2061605"/>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2485" name="Group 92"/>
                <p:cNvGrpSpPr>
                  <a:grpSpLocks/>
                </p:cNvGrpSpPr>
                <p:nvPr/>
              </p:nvGrpSpPr>
              <p:grpSpPr bwMode="auto">
                <a:xfrm>
                  <a:off x="1052521" y="983456"/>
                  <a:ext cx="548640" cy="548640"/>
                  <a:chOff x="1097280" y="1790700"/>
                  <a:chExt cx="548640" cy="548640"/>
                </a:xfrm>
              </p:grpSpPr>
              <p:sp>
                <p:nvSpPr>
                  <p:cNvPr id="102" name="Arc 101"/>
                  <p:cNvSpPr/>
                  <p:nvPr/>
                </p:nvSpPr>
                <p:spPr>
                  <a:xfrm>
                    <a:off x="1097507" y="1790573"/>
                    <a:ext cx="549801" cy="548898"/>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03" name="Straight Connector 102"/>
                  <p:cNvCxnSpPr/>
                  <p:nvPr/>
                </p:nvCxnSpPr>
                <p:spPr>
                  <a:xfrm>
                    <a:off x="1097507" y="2061605"/>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1647308" y="2061605"/>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2486" name="Group 93"/>
                <p:cNvGrpSpPr>
                  <a:grpSpLocks/>
                </p:cNvGrpSpPr>
                <p:nvPr/>
              </p:nvGrpSpPr>
              <p:grpSpPr bwMode="auto">
                <a:xfrm>
                  <a:off x="1602108" y="983456"/>
                  <a:ext cx="548640" cy="548640"/>
                  <a:chOff x="1097280" y="1790700"/>
                  <a:chExt cx="548640" cy="548640"/>
                </a:xfrm>
              </p:grpSpPr>
              <p:sp>
                <p:nvSpPr>
                  <p:cNvPr id="99" name="Arc 98"/>
                  <p:cNvSpPr/>
                  <p:nvPr/>
                </p:nvSpPr>
                <p:spPr>
                  <a:xfrm>
                    <a:off x="1097721" y="1790572"/>
                    <a:ext cx="549800" cy="548898"/>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00" name="Straight Connector 99"/>
                  <p:cNvCxnSpPr/>
                  <p:nvPr/>
                </p:nvCxnSpPr>
                <p:spPr>
                  <a:xfrm>
                    <a:off x="1097722" y="2061605"/>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1" name="Straight Connector 100"/>
                  <p:cNvCxnSpPr/>
                  <p:nvPr/>
                </p:nvCxnSpPr>
                <p:spPr>
                  <a:xfrm>
                    <a:off x="1647521" y="2061605"/>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62487" name="Group 94"/>
                <p:cNvGrpSpPr>
                  <a:grpSpLocks/>
                </p:cNvGrpSpPr>
                <p:nvPr/>
              </p:nvGrpSpPr>
              <p:grpSpPr bwMode="auto">
                <a:xfrm>
                  <a:off x="2149800" y="983456"/>
                  <a:ext cx="548640" cy="548640"/>
                  <a:chOff x="1097280" y="1790700"/>
                  <a:chExt cx="548640" cy="548640"/>
                </a:xfrm>
              </p:grpSpPr>
              <p:sp>
                <p:nvSpPr>
                  <p:cNvPr id="96" name="Arc 95"/>
                  <p:cNvSpPr/>
                  <p:nvPr/>
                </p:nvSpPr>
                <p:spPr>
                  <a:xfrm>
                    <a:off x="1097407" y="1790572"/>
                    <a:ext cx="549800" cy="548898"/>
                  </a:xfrm>
                  <a:prstGeom prst="arc">
                    <a:avLst>
                      <a:gd name="adj1" fmla="val 10801581"/>
                      <a:gd name="adj2" fmla="val 0"/>
                    </a:avLst>
                  </a:prstGeom>
                  <a:ln w="9525">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97" name="Straight Connector 96"/>
                  <p:cNvCxnSpPr/>
                  <p:nvPr/>
                </p:nvCxnSpPr>
                <p:spPr>
                  <a:xfrm>
                    <a:off x="1097407" y="2061605"/>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p:nvCxnSpPr>
                <p:spPr>
                  <a:xfrm>
                    <a:off x="1647207" y="2061605"/>
                    <a:ext cx="0" cy="12754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cxnSp>
            <p:nvCxnSpPr>
              <p:cNvPr id="90" name="Straight Connector 89"/>
              <p:cNvCxnSpPr/>
              <p:nvPr/>
            </p:nvCxnSpPr>
            <p:spPr>
              <a:xfrm>
                <a:off x="3199222" y="3850675"/>
                <a:ext cx="389947" cy="0"/>
              </a:xfrm>
              <a:prstGeom prst="line">
                <a:avLst/>
              </a:prstGeom>
            </p:spPr>
            <p:style>
              <a:lnRef idx="1">
                <a:schemeClr val="dk1"/>
              </a:lnRef>
              <a:fillRef idx="0">
                <a:schemeClr val="dk1"/>
              </a:fillRef>
              <a:effectRef idx="0">
                <a:schemeClr val="dk1"/>
              </a:effectRef>
              <a:fontRef idx="minor">
                <a:schemeClr val="tx1"/>
              </a:fontRef>
            </p:style>
          </p:cxnSp>
          <p:cxnSp>
            <p:nvCxnSpPr>
              <p:cNvPr id="91" name="Straight Connector 90"/>
              <p:cNvCxnSpPr/>
              <p:nvPr/>
            </p:nvCxnSpPr>
            <p:spPr>
              <a:xfrm>
                <a:off x="614920" y="3850675"/>
                <a:ext cx="389946" cy="0"/>
              </a:xfrm>
              <a:prstGeom prst="line">
                <a:avLst/>
              </a:prstGeom>
            </p:spPr>
            <p:style>
              <a:lnRef idx="1">
                <a:schemeClr val="dk1"/>
              </a:lnRef>
              <a:fillRef idx="0">
                <a:schemeClr val="dk1"/>
              </a:fillRef>
              <a:effectRef idx="0">
                <a:schemeClr val="dk1"/>
              </a:effectRef>
              <a:fontRef idx="minor">
                <a:schemeClr val="tx1"/>
              </a:fontRef>
            </p:style>
          </p:cxnSp>
        </p:grpSp>
        <p:cxnSp>
          <p:nvCxnSpPr>
            <p:cNvPr id="85" name="Straight Connector 84"/>
            <p:cNvCxnSpPr>
              <a:cxnSpLocks/>
            </p:cNvCxnSpPr>
            <p:nvPr/>
          </p:nvCxnSpPr>
          <p:spPr>
            <a:xfrm>
              <a:off x="7076504" y="2623118"/>
              <a:ext cx="0" cy="1609937"/>
            </a:xfrm>
            <a:prstGeom prst="line">
              <a:avLst/>
            </a:prstGeom>
            <a:ln w="12700"/>
          </p:spPr>
          <p:style>
            <a:lnRef idx="1">
              <a:schemeClr val="dk1"/>
            </a:lnRef>
            <a:fillRef idx="0">
              <a:schemeClr val="dk1"/>
            </a:fillRef>
            <a:effectRef idx="0">
              <a:schemeClr val="dk1"/>
            </a:effectRef>
            <a:fontRef idx="minor">
              <a:schemeClr val="tx1"/>
            </a:fontRef>
          </p:style>
        </p:cxnSp>
        <p:cxnSp>
          <p:nvCxnSpPr>
            <p:cNvPr id="86" name="Straight Connector 85"/>
            <p:cNvCxnSpPr>
              <a:cxnSpLocks/>
            </p:cNvCxnSpPr>
            <p:nvPr/>
          </p:nvCxnSpPr>
          <p:spPr>
            <a:xfrm>
              <a:off x="7157059" y="2623118"/>
              <a:ext cx="0" cy="1609937"/>
            </a:xfrm>
            <a:prstGeom prst="line">
              <a:avLst/>
            </a:prstGeom>
            <a:ln w="12700"/>
          </p:spPr>
          <p:style>
            <a:lnRef idx="1">
              <a:schemeClr val="dk1"/>
            </a:lnRef>
            <a:fillRef idx="0">
              <a:schemeClr val="dk1"/>
            </a:fillRef>
            <a:effectRef idx="0">
              <a:schemeClr val="dk1"/>
            </a:effectRef>
            <a:fontRef idx="minor">
              <a:schemeClr val="tx1"/>
            </a:fontRef>
          </p:style>
        </p:cxnSp>
        <p:sp>
          <p:nvSpPr>
            <p:cNvPr id="62479" name="TextBox 86"/>
            <p:cNvSpPr txBox="1">
              <a:spLocks noChangeArrowheads="1"/>
            </p:cNvSpPr>
            <p:nvPr/>
          </p:nvSpPr>
          <p:spPr bwMode="auto">
            <a:xfrm>
              <a:off x="6085376" y="4717240"/>
              <a:ext cx="1839421" cy="1015663"/>
            </a:xfrm>
            <a:prstGeom prst="rect">
              <a:avLst/>
            </a:prstGeom>
            <a:noFill/>
            <a:ln w="9525">
              <a:noFill/>
              <a:miter lim="800000"/>
              <a:headEnd/>
              <a:tailEnd/>
            </a:ln>
          </p:spPr>
          <p:txBody>
            <a:bodyPr>
              <a:spAutoFit/>
            </a:bodyPr>
            <a:lstStyle/>
            <a:p>
              <a:pPr algn="ctr"/>
              <a:r>
                <a:rPr lang="en-US" sz="2000"/>
                <a:t>MAGNETIC OR IRON CORE</a:t>
              </a:r>
            </a:p>
          </p:txBody>
        </p:sp>
        <p:sp>
          <p:nvSpPr>
            <p:cNvPr id="88" name="Rectangle 87"/>
            <p:cNvSpPr/>
            <p:nvPr/>
          </p:nvSpPr>
          <p:spPr>
            <a:xfrm>
              <a:off x="377371" y="232229"/>
              <a:ext cx="7997372" cy="566057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grpSp>
      <p:sp>
        <p:nvSpPr>
          <p:cNvPr id="146" name="TextBox 145"/>
          <p:cNvSpPr txBox="1">
            <a:spLocks noChangeArrowheads="1"/>
          </p:cNvSpPr>
          <p:nvPr/>
        </p:nvSpPr>
        <p:spPr bwMode="auto">
          <a:xfrm>
            <a:off x="112713" y="2913063"/>
            <a:ext cx="4829175" cy="3416320"/>
          </a:xfrm>
          <a:prstGeom prst="rect">
            <a:avLst/>
          </a:prstGeom>
          <a:noFill/>
          <a:ln w="9525">
            <a:noFill/>
            <a:miter lim="800000"/>
            <a:headEnd/>
            <a:tailEnd/>
          </a:ln>
        </p:spPr>
        <p:txBody>
          <a:bodyPr>
            <a:spAutoFit/>
          </a:bodyPr>
          <a:lstStyle/>
          <a:p>
            <a:pPr marL="285750" indent="-285750">
              <a:buFont typeface="Arial" charset="0"/>
              <a:buChar char="•"/>
            </a:pPr>
            <a:r>
              <a:rPr lang="en-US" sz="2400" dirty="0"/>
              <a:t>Like resistors, several common types</a:t>
            </a:r>
          </a:p>
          <a:p>
            <a:pPr marL="285750" indent="-285750">
              <a:buFont typeface="Arial" charset="0"/>
              <a:buChar char="•"/>
            </a:pPr>
            <a:r>
              <a:rPr lang="en-US" sz="2400" dirty="0"/>
              <a:t>Double lines indicate a solid magnetic core</a:t>
            </a:r>
          </a:p>
          <a:p>
            <a:pPr marL="285750" indent="-285750">
              <a:buFont typeface="Arial" charset="0"/>
              <a:buChar char="•"/>
            </a:pPr>
            <a:r>
              <a:rPr lang="en-US" sz="2400" dirty="0"/>
              <a:t>Variable inductors often have solid cores.  Use of double lines on schematics is optional</a:t>
            </a:r>
          </a:p>
          <a:p>
            <a:pPr marL="285750" indent="-285750">
              <a:buFont typeface="Arial" charset="0"/>
              <a:buChar char="•"/>
            </a:pPr>
            <a:r>
              <a:rPr lang="en-US" sz="2400" dirty="0"/>
              <a:t>Miniature inductors (not shown) look similar to resistors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75"/>
                                        </p:tgtEl>
                                        <p:attrNameLst>
                                          <p:attrName>style.visibility</p:attrName>
                                        </p:attrNameLst>
                                      </p:cBhvr>
                                      <p:to>
                                        <p:strVal val="visible"/>
                                      </p:to>
                                    </p:set>
                                    <p:animEffect transition="in" filter="randombar(horizontal)">
                                      <p:cBhvr>
                                        <p:cTn id="7" dur="500"/>
                                        <p:tgtEl>
                                          <p:spTgt spid="7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46"/>
                                        </p:tgtEl>
                                        <p:attrNameLst>
                                          <p:attrName>style.visibility</p:attrName>
                                        </p:attrNameLst>
                                      </p:cBhvr>
                                      <p:to>
                                        <p:strVal val="visible"/>
                                      </p:to>
                                    </p:set>
                                    <p:anim calcmode="lin" valueType="num">
                                      <p:cBhvr additive="base">
                                        <p:cTn id="12" dur="500" fill="hold"/>
                                        <p:tgtEl>
                                          <p:spTgt spid="146"/>
                                        </p:tgtEl>
                                        <p:attrNameLst>
                                          <p:attrName>ppt_x</p:attrName>
                                        </p:attrNameLst>
                                      </p:cBhvr>
                                      <p:tavLst>
                                        <p:tav tm="0">
                                          <p:val>
                                            <p:strVal val="#ppt_x"/>
                                          </p:val>
                                        </p:tav>
                                        <p:tav tm="100000">
                                          <p:val>
                                            <p:strVal val="#ppt_x"/>
                                          </p:val>
                                        </p:tav>
                                      </p:tavLst>
                                    </p:anim>
                                    <p:anim calcmode="lin" valueType="num">
                                      <p:cBhvr additive="base">
                                        <p:cTn id="13" dur="500" fill="hold"/>
                                        <p:tgtEl>
                                          <p:spTgt spid="14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6"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89"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Inductor Design</a:t>
            </a:r>
          </a:p>
        </p:txBody>
      </p:sp>
      <p:sp>
        <p:nvSpPr>
          <p:cNvPr id="3" name="Content Placeholder 2"/>
          <p:cNvSpPr>
            <a:spLocks noGrp="1"/>
          </p:cNvSpPr>
          <p:nvPr>
            <p:ph idx="1"/>
          </p:nvPr>
        </p:nvSpPr>
        <p:spPr bwMode="auto">
          <a:xfrm>
            <a:off x="609600" y="23622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a:t>Inductance (ability to store magnetic energy) is directly proportional to the square of the number of turns and area enclosed by each turn</a:t>
            </a:r>
          </a:p>
          <a:p>
            <a:pPr lvl="1"/>
            <a:r>
              <a:rPr lang="en-US"/>
              <a:t>Making an inductor </a:t>
            </a:r>
            <a:r>
              <a:rPr lang="en-US">
                <a:solidFill>
                  <a:srgbClr val="C00000"/>
                </a:solidFill>
              </a:rPr>
              <a:t>LONGER</a:t>
            </a:r>
            <a:r>
              <a:rPr lang="en-US"/>
              <a:t> without changing number of turns or diameter </a:t>
            </a:r>
            <a:r>
              <a:rPr lang="en-US">
                <a:solidFill>
                  <a:srgbClr val="C00000"/>
                </a:solidFill>
              </a:rPr>
              <a:t>REDUCES</a:t>
            </a:r>
            <a:r>
              <a:rPr lang="en-US"/>
              <a:t> inductance</a:t>
            </a:r>
          </a:p>
          <a:p>
            <a:r>
              <a:rPr lang="en-US"/>
              <a:t>Increasing the ability to store magnetic energy (called </a:t>
            </a:r>
            <a:r>
              <a:rPr lang="en-US" i="1">
                <a:solidFill>
                  <a:srgbClr val="C00000"/>
                </a:solidFill>
              </a:rPr>
              <a:t>permeability</a:t>
            </a:r>
            <a:r>
              <a:rPr lang="en-US"/>
              <a:t>) increases the inductance</a:t>
            </a:r>
          </a:p>
          <a:p>
            <a:pPr lvl="1"/>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Power and Decibels (cont.)</a:t>
            </a:r>
          </a:p>
        </p:txBody>
      </p:sp>
      <p:sp>
        <p:nvSpPr>
          <p:cNvPr id="18434" name="TextBox 5"/>
          <p:cNvSpPr txBox="1">
            <a:spLocks noChangeArrowheads="1"/>
          </p:cNvSpPr>
          <p:nvPr/>
        </p:nvSpPr>
        <p:spPr bwMode="auto">
          <a:xfrm>
            <a:off x="381000" y="2154238"/>
            <a:ext cx="3962400" cy="461962"/>
          </a:xfrm>
          <a:prstGeom prst="rect">
            <a:avLst/>
          </a:prstGeom>
          <a:noFill/>
          <a:ln w="9525">
            <a:noFill/>
            <a:miter lim="800000"/>
            <a:headEnd/>
            <a:tailEnd/>
          </a:ln>
        </p:spPr>
        <p:txBody>
          <a:bodyPr>
            <a:spAutoFit/>
          </a:bodyPr>
          <a:lstStyle/>
          <a:p>
            <a:r>
              <a:rPr lang="en-US" sz="2400">
                <a:solidFill>
                  <a:srgbClr val="C00000"/>
                </a:solidFill>
              </a:rPr>
              <a:t>Similarly …</a:t>
            </a:r>
          </a:p>
        </p:txBody>
      </p:sp>
      <p:sp>
        <p:nvSpPr>
          <p:cNvPr id="13" name="Arrow: Right 12"/>
          <p:cNvSpPr/>
          <p:nvPr/>
        </p:nvSpPr>
        <p:spPr>
          <a:xfrm rot="20873137">
            <a:off x="3373438" y="3600450"/>
            <a:ext cx="1676400" cy="381000"/>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4" name="Arrow: Right 13"/>
          <p:cNvSpPr/>
          <p:nvPr/>
        </p:nvSpPr>
        <p:spPr>
          <a:xfrm rot="811622">
            <a:off x="3373438" y="4767263"/>
            <a:ext cx="1676400" cy="381000"/>
          </a:xfrm>
          <a:prstGeom prst="rightArrow">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p>
        </p:txBody>
      </p:sp>
      <p:sp>
        <p:nvSpPr>
          <p:cNvPr id="15" name="TextBox 14"/>
          <p:cNvSpPr txBox="1">
            <a:spLocks noRot="1" noChangeAspect="1" noMove="1" noResize="1" noEditPoints="1" noAdjustHandles="1" noChangeArrowheads="1" noChangeShapeType="1" noTextEdit="1"/>
          </p:cNvSpPr>
          <p:nvPr/>
        </p:nvSpPr>
        <p:spPr>
          <a:xfrm>
            <a:off x="5441220" y="3175613"/>
            <a:ext cx="2496646" cy="615553"/>
          </a:xfrm>
          <a:prstGeom prst="rect">
            <a:avLst/>
          </a:prstGeom>
          <a:blipFill>
            <a:blip r:embed="rId2"/>
            <a:stretch>
              <a:fillRect/>
            </a:stretch>
          </a:blipFill>
        </p:spPr>
        <p:txBody>
          <a:bodyPr/>
          <a:lstStyle/>
          <a:p>
            <a:pPr fontAlgn="auto">
              <a:spcBef>
                <a:spcPts val="0"/>
              </a:spcBef>
              <a:spcAft>
                <a:spcPts val="0"/>
              </a:spcAft>
              <a:defRPr/>
            </a:pPr>
            <a:r>
              <a:rPr lang="en-US">
                <a:noFill/>
                <a:latin typeface="+mn-lt"/>
                <a:cs typeface="+mn-cs"/>
              </a:rPr>
              <a:t> </a:t>
            </a:r>
          </a:p>
        </p:txBody>
      </p:sp>
      <p:sp>
        <p:nvSpPr>
          <p:cNvPr id="16" name="TextBox 15"/>
          <p:cNvSpPr txBox="1">
            <a:spLocks noRot="1" noChangeAspect="1" noMove="1" noResize="1" noEditPoints="1" noAdjustHandles="1" noChangeArrowheads="1" noChangeShapeType="1" noTextEdit="1"/>
          </p:cNvSpPr>
          <p:nvPr/>
        </p:nvSpPr>
        <p:spPr>
          <a:xfrm>
            <a:off x="5715000" y="4796785"/>
            <a:ext cx="1466876" cy="1148456"/>
          </a:xfrm>
          <a:prstGeom prst="rect">
            <a:avLst/>
          </a:prstGeom>
          <a:blipFill>
            <a:blip r:embed="rId3"/>
            <a:stretch>
              <a:fillRect/>
            </a:stretch>
          </a:blipFill>
        </p:spPr>
        <p:txBody>
          <a:bodyPr/>
          <a:lstStyle/>
          <a:p>
            <a:pPr fontAlgn="auto">
              <a:spcBef>
                <a:spcPts val="0"/>
              </a:spcBef>
              <a:spcAft>
                <a:spcPts val="0"/>
              </a:spcAft>
              <a:defRPr/>
            </a:pPr>
            <a:r>
              <a:rPr lang="en-US">
                <a:noFill/>
                <a:latin typeface="+mn-lt"/>
                <a:cs typeface="+mn-cs"/>
              </a:rPr>
              <a:t> </a:t>
            </a:r>
          </a:p>
        </p:txBody>
      </p:sp>
      <p:pic>
        <p:nvPicPr>
          <p:cNvPr id="4" name="Picture 3"/>
          <p:cNvPicPr>
            <a:picLocks noChangeAspect="1"/>
          </p:cNvPicPr>
          <p:nvPr/>
        </p:nvPicPr>
        <p:blipFill>
          <a:blip r:embed="rId4"/>
          <a:srcRect/>
          <a:stretch>
            <a:fillRect/>
          </a:stretch>
        </p:blipFill>
        <p:spPr bwMode="auto">
          <a:xfrm>
            <a:off x="420688" y="3028950"/>
            <a:ext cx="2312987" cy="2449513"/>
          </a:xfrm>
          <a:prstGeom prst="rect">
            <a:avLst/>
          </a:prstGeom>
          <a:noFill/>
          <a:ln w="9525">
            <a:noFill/>
            <a:miter lim="800000"/>
            <a:headEnd/>
            <a:tailEnd/>
          </a:ln>
        </p:spPr>
      </p:pic>
      <p:sp>
        <p:nvSpPr>
          <p:cNvPr id="18440" name="TextBox 8"/>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C77A6914-2018-45D9-BD05-0680A221E1B2}" type="slidenum">
              <a:rPr lang="en-US" sz="1600">
                <a:solidFill>
                  <a:schemeClr val="bg1"/>
                </a:solidFill>
              </a:rPr>
              <a:pPr algn="r"/>
              <a:t>5</a:t>
            </a:fld>
            <a:endParaRPr 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randombar(horizontal)">
                                      <p:cBhvr>
                                        <p:cTn id="12" dur="500"/>
                                        <p:tgtEl>
                                          <p:spTgt spid="13"/>
                                        </p:tgtEl>
                                      </p:cBhvr>
                                    </p:animEffect>
                                  </p:childTnLst>
                                </p:cTn>
                              </p:par>
                              <p:par>
                                <p:cTn id="13" presetID="14" presetClass="entr" presetSubtype="10" fill="hold" nodeType="with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randombar(horizontal)">
                                      <p:cBhvr>
                                        <p:cTn id="15" dur="500"/>
                                        <p:tgtEl>
                                          <p:spTgt spid="15"/>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randombar(horizontal)">
                                      <p:cBhvr>
                                        <p:cTn id="20" dur="500"/>
                                        <p:tgtEl>
                                          <p:spTgt spid="14"/>
                                        </p:tgtEl>
                                      </p:cBhvr>
                                    </p:animEffect>
                                  </p:childTnLst>
                                </p:cTn>
                              </p:par>
                              <p:par>
                                <p:cTn id="21" presetID="14" presetClass="entr" presetSubtype="10" fill="hold" nodeType="withEffect">
                                  <p:stCondLst>
                                    <p:cond delay="0"/>
                                  </p:stCondLst>
                                  <p:childTnLst>
                                    <p:set>
                                      <p:cBhvr>
                                        <p:cTn id="22" dur="1" fill="hold">
                                          <p:stCondLst>
                                            <p:cond delay="0"/>
                                          </p:stCondLst>
                                        </p:cTn>
                                        <p:tgtEl>
                                          <p:spTgt spid="16"/>
                                        </p:tgtEl>
                                        <p:attrNameLst>
                                          <p:attrName>style.visibility</p:attrName>
                                        </p:attrNameLst>
                                      </p:cBhvr>
                                      <p:to>
                                        <p:strVal val="visible"/>
                                      </p:to>
                                    </p:set>
                                    <p:animEffect transition="in" filter="randombar(horizontal)">
                                      <p:cBhvr>
                                        <p:cTn id="2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Inductor Design (cont.)</a:t>
            </a:r>
          </a:p>
        </p:txBody>
      </p:sp>
      <p:sp>
        <p:nvSpPr>
          <p:cNvPr id="3" name="Content Placeholder 2"/>
          <p:cNvSpPr>
            <a:spLocks noGrp="1"/>
          </p:cNvSpPr>
          <p:nvPr>
            <p:ph idx="1"/>
          </p:nvPr>
        </p:nvSpPr>
        <p:spPr bwMode="auto">
          <a:xfrm>
            <a:off x="609600" y="23622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a:t>The type of core and winding affects inductance and vary according to the use/purpose of the inductor</a:t>
            </a:r>
          </a:p>
          <a:p>
            <a:r>
              <a:rPr lang="en-US"/>
              <a:t>Variable inductors are often used in low-power receiving and transmitting applications</a:t>
            </a:r>
          </a:p>
          <a:p>
            <a:pPr lvl="1"/>
            <a:r>
              <a:rPr lang="en-US"/>
              <a:t>Adjusted by moving a magnetic core in and out of the inductor (threaded cores move when turned)</a:t>
            </a:r>
          </a:p>
          <a:p>
            <a:pPr lvl="1"/>
            <a:r>
              <a:rPr lang="en-US"/>
              <a:t>For high-power inductors, adjustment is made by moving a sliding contact along the inductor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7"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Converting Between Units</a:t>
            </a:r>
          </a:p>
        </p:txBody>
      </p:sp>
      <p:graphicFrame>
        <p:nvGraphicFramePr>
          <p:cNvPr id="65564" name="Group 28"/>
          <p:cNvGraphicFramePr>
            <a:graphicFrameLocks noGrp="1"/>
          </p:cNvGraphicFramePr>
          <p:nvPr>
            <p:ph idx="1"/>
            <p:extLst>
              <p:ext uri="{D42A27DB-BD31-4B8C-83A1-F6EECF244321}">
                <p14:modId xmlns:p14="http://schemas.microsoft.com/office/powerpoint/2010/main" val="4139532499"/>
              </p:ext>
            </p:extLst>
          </p:nvPr>
        </p:nvGraphicFramePr>
        <p:xfrm>
          <a:off x="381001" y="2362200"/>
          <a:ext cx="11201399" cy="1485900"/>
        </p:xfrm>
        <a:graphic>
          <a:graphicData uri="http://schemas.openxmlformats.org/drawingml/2006/table">
            <a:tbl>
              <a:tblPr/>
              <a:tblGrid>
                <a:gridCol w="3124199">
                  <a:extLst>
                    <a:ext uri="{9D8B030D-6E8A-4147-A177-3AD203B41FA5}">
                      <a16:colId xmlns:a16="http://schemas.microsoft.com/office/drawing/2014/main" val="20000"/>
                    </a:ext>
                  </a:extLst>
                </a:gridCol>
                <a:gridCol w="4236120">
                  <a:extLst>
                    <a:ext uri="{9D8B030D-6E8A-4147-A177-3AD203B41FA5}">
                      <a16:colId xmlns:a16="http://schemas.microsoft.com/office/drawing/2014/main" val="20001"/>
                    </a:ext>
                  </a:extLst>
                </a:gridCol>
                <a:gridCol w="3841080">
                  <a:extLst>
                    <a:ext uri="{9D8B030D-6E8A-4147-A177-3AD203B41FA5}">
                      <a16:colId xmlns:a16="http://schemas.microsoft.com/office/drawing/2014/main" val="20002"/>
                    </a:ext>
                  </a:extLst>
                </a:gridCol>
              </a:tblGrid>
              <a:tr h="37147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dirty="0">
                          <a:ln>
                            <a:noFill/>
                          </a:ln>
                          <a:solidFill>
                            <a:srgbClr val="FFFFFF"/>
                          </a:solidFill>
                          <a:effectLst/>
                          <a:latin typeface="Arial" panose="020B0604020202020204" pitchFamily="34" charset="0"/>
                          <a:cs typeface="Arial" panose="020B0604020202020204" pitchFamily="34" charset="0"/>
                        </a:rPr>
                        <a:t>CONVERT FROM</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panose="020B0604020202020204" pitchFamily="34" charset="0"/>
                          <a:cs typeface="Arial" panose="020B0604020202020204" pitchFamily="34" charset="0"/>
                        </a:rPr>
                        <a:t>CONVERT TO (a)</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800" b="1" i="0" u="none" strike="noStrike" cap="none" normalizeH="0" baseline="0">
                          <a:ln>
                            <a:noFill/>
                          </a:ln>
                          <a:solidFill>
                            <a:srgbClr val="FFFFFF"/>
                          </a:solidFill>
                          <a:effectLst/>
                          <a:latin typeface="Arial" panose="020B0604020202020204" pitchFamily="34" charset="0"/>
                          <a:cs typeface="Arial" panose="020B0604020202020204" pitchFamily="34" charset="0"/>
                        </a:rPr>
                        <a:t>CONVERT TO (b)</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val="10000"/>
                  </a:ext>
                </a:extLst>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Nanohenries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Microhenries:  Divide by 1000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Millihenries:  Divide by 1,000,000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extLst>
                  <a:ext uri="{0D108BD9-81ED-4DB2-BD59-A6C34878D82A}">
                    <a16:rowId xmlns:a16="http://schemas.microsoft.com/office/drawing/2014/main" val="10001"/>
                  </a:ext>
                </a:extLst>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Microhenries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Nanohenries:  Multiply by 1000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Millihenries:  Divide by 1000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F6EF"/>
                    </a:solidFill>
                  </a:tcPr>
                </a:tc>
                <a:extLst>
                  <a:ext uri="{0D108BD9-81ED-4DB2-BD59-A6C34878D82A}">
                    <a16:rowId xmlns:a16="http://schemas.microsoft.com/office/drawing/2014/main" val="10002"/>
                  </a:ext>
                </a:extLst>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Millihenries</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Nanohenries:  Multiply by 1,000,000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dirty="0">
                          <a:ln>
                            <a:noFill/>
                          </a:ln>
                          <a:solidFill>
                            <a:srgbClr val="000000"/>
                          </a:solidFill>
                          <a:effectLst/>
                          <a:latin typeface="Arial" panose="020B0604020202020204" pitchFamily="34" charset="0"/>
                          <a:cs typeface="Arial" panose="020B0604020202020204" pitchFamily="34" charset="0"/>
                        </a:rPr>
                        <a:t>Microhenries:  Multiply by 1000</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ECDE"/>
                    </a:solidFill>
                  </a:tcPr>
                </a:tc>
                <a:extLst>
                  <a:ext uri="{0D108BD9-81ED-4DB2-BD59-A6C34878D82A}">
                    <a16:rowId xmlns:a16="http://schemas.microsoft.com/office/drawing/2014/main" val="10003"/>
                  </a:ext>
                </a:extLst>
              </a:tr>
            </a:tbl>
          </a:graphicData>
        </a:graphic>
      </p:graphicFrame>
      <p:sp>
        <p:nvSpPr>
          <p:cNvPr id="5" name="TextBox 4"/>
          <p:cNvSpPr txBox="1">
            <a:spLocks noChangeArrowheads="1"/>
          </p:cNvSpPr>
          <p:nvPr/>
        </p:nvSpPr>
        <p:spPr bwMode="auto">
          <a:xfrm>
            <a:off x="587375" y="4343400"/>
            <a:ext cx="10972800" cy="400050"/>
          </a:xfrm>
          <a:prstGeom prst="rect">
            <a:avLst/>
          </a:prstGeom>
          <a:noFill/>
          <a:ln w="9525">
            <a:noFill/>
            <a:miter lim="800000"/>
            <a:headEnd/>
            <a:tailEnd/>
          </a:ln>
        </p:spPr>
        <p:txBody>
          <a:bodyPr>
            <a:spAutoFit/>
          </a:bodyPr>
          <a:lstStyle/>
          <a:p>
            <a:r>
              <a:rPr lang="en-US" sz="2000">
                <a:solidFill>
                  <a:srgbClr val="C00000"/>
                </a:solidFill>
              </a:rPr>
              <a:t>EXAMPLE:  330 nH = 330 / 1000 = 0.33 µH and 330 nH = 330 / 1,000,000 = 0.00033 mH</a:t>
            </a:r>
          </a:p>
        </p:txBody>
      </p:sp>
      <p:sp>
        <p:nvSpPr>
          <p:cNvPr id="7" name="TextBox 6"/>
          <p:cNvSpPr txBox="1">
            <a:spLocks noChangeArrowheads="1"/>
          </p:cNvSpPr>
          <p:nvPr/>
        </p:nvSpPr>
        <p:spPr bwMode="auto">
          <a:xfrm>
            <a:off x="587375" y="5041900"/>
            <a:ext cx="10972800" cy="400050"/>
          </a:xfrm>
          <a:prstGeom prst="rect">
            <a:avLst/>
          </a:prstGeom>
          <a:noFill/>
          <a:ln w="9525">
            <a:noFill/>
            <a:miter lim="800000"/>
            <a:headEnd/>
            <a:tailEnd/>
          </a:ln>
        </p:spPr>
        <p:txBody>
          <a:bodyPr>
            <a:spAutoFit/>
          </a:bodyPr>
          <a:lstStyle/>
          <a:p>
            <a:r>
              <a:rPr lang="en-US" sz="2000">
                <a:solidFill>
                  <a:srgbClr val="0000FF"/>
                </a:solidFill>
              </a:rPr>
              <a:t>EXAMPLE:  6.8 µH = 6.8 X 1000 = 6800 nH and 6.8 µH = 6.8 / 1000 = .0068 mH</a:t>
            </a:r>
          </a:p>
        </p:txBody>
      </p:sp>
      <p:sp>
        <p:nvSpPr>
          <p:cNvPr id="9" name="TextBox 8"/>
          <p:cNvSpPr txBox="1"/>
          <p:nvPr/>
        </p:nvSpPr>
        <p:spPr>
          <a:xfrm>
            <a:off x="587375" y="5691188"/>
            <a:ext cx="10972800" cy="400050"/>
          </a:xfrm>
          <a:prstGeom prst="rect">
            <a:avLst/>
          </a:prstGeom>
          <a:noFill/>
        </p:spPr>
        <p:txBody>
          <a:bodyPr>
            <a:spAutoFit/>
          </a:bodyPr>
          <a:lstStyle/>
          <a:p>
            <a:pPr fontAlgn="auto">
              <a:spcBef>
                <a:spcPts val="0"/>
              </a:spcBef>
              <a:spcAft>
                <a:spcPts val="0"/>
              </a:spcAft>
              <a:defRPr/>
            </a:pPr>
            <a:r>
              <a:rPr lang="en-US" sz="2000" dirty="0">
                <a:solidFill>
                  <a:schemeClr val="accent1">
                    <a:lumMod val="50000"/>
                  </a:schemeClr>
                </a:solidFill>
                <a:latin typeface="Arial" panose="020B0604020202020204" pitchFamily="34" charset="0"/>
                <a:cs typeface="Arial" panose="020B0604020202020204" pitchFamily="34" charset="0"/>
              </a:rPr>
              <a:t>EXAMPLE:  88 mH = 88 X 1,000,000 = 88,000,000 nH and 88 mH = 88 X 1000 = 8800 µH</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65564"/>
                                        </p:tgtEl>
                                        <p:attrNameLst>
                                          <p:attrName>style.visibility</p:attrName>
                                        </p:attrNameLst>
                                      </p:cBhvr>
                                      <p:to>
                                        <p:strVal val="visible"/>
                                      </p:to>
                                    </p:set>
                                    <p:animEffect transition="in" filter="randombar(horizontal)">
                                      <p:cBhvr>
                                        <p:cTn id="7" dur="500"/>
                                        <p:tgtEl>
                                          <p:spTgt spid="6556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randombar(horizont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randombar(horizontal)">
                                      <p:cBhvr>
                                        <p:cTn id="2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9"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Inductor Coupling</a:t>
            </a:r>
          </a:p>
        </p:txBody>
      </p:sp>
      <p:sp>
        <p:nvSpPr>
          <p:cNvPr id="3" name="Content Placeholder 2"/>
          <p:cNvSpPr>
            <a:spLocks noGrp="1"/>
          </p:cNvSpPr>
          <p:nvPr>
            <p:ph idx="1"/>
          </p:nvPr>
        </p:nvSpPr>
        <p:spPr bwMode="auto">
          <a:xfrm>
            <a:off x="381000" y="2170113"/>
            <a:ext cx="6019800" cy="4379912"/>
          </a:xfrm>
          <a:noFill/>
          <a:ln>
            <a:miter lim="800000"/>
            <a:headEnd/>
            <a:tailEnd/>
          </a:ln>
        </p:spPr>
        <p:txBody>
          <a:bodyPr vert="horz" wrap="square" lIns="91440" tIns="45720" rIns="91440" bIns="45720" numCol="1" anchor="t" anchorCtr="0" compatLnSpc="1">
            <a:prstTxWarp prst="textNoShape">
              <a:avLst/>
            </a:prstTxWarp>
          </a:bodyPr>
          <a:lstStyle/>
          <a:p>
            <a:r>
              <a:rPr lang="en-US" sz="2800"/>
              <a:t>Place 2 inductors close together with axes aligned</a:t>
            </a:r>
          </a:p>
          <a:p>
            <a:r>
              <a:rPr lang="en-US" sz="2800"/>
              <a:t>Magnetic field from one inductor can also pass through the second one, sharing some of its energy</a:t>
            </a:r>
          </a:p>
          <a:p>
            <a:r>
              <a:rPr lang="en-US" sz="2800"/>
              <a:t>This is called </a:t>
            </a:r>
            <a:r>
              <a:rPr lang="en-US" sz="2800" i="1">
                <a:solidFill>
                  <a:srgbClr val="C00000"/>
                </a:solidFill>
              </a:rPr>
              <a:t>coupling</a:t>
            </a:r>
            <a:endParaRPr lang="en-US" sz="2800"/>
          </a:p>
          <a:p>
            <a:r>
              <a:rPr lang="en-US" sz="2800"/>
              <a:t>The ability of inductors to share or transfer magnetic energy is called </a:t>
            </a:r>
            <a:r>
              <a:rPr lang="en-US" sz="2800" i="1">
                <a:solidFill>
                  <a:srgbClr val="C00000"/>
                </a:solidFill>
              </a:rPr>
              <a:t>mutual inductance</a:t>
            </a:r>
          </a:p>
        </p:txBody>
      </p:sp>
      <p:pic>
        <p:nvPicPr>
          <p:cNvPr id="1028" name="Picture 4" descr="General License Course Chapter 4"/>
          <p:cNvPicPr>
            <a:picLocks noChangeAspect="1" noChangeArrowheads="1"/>
          </p:cNvPicPr>
          <p:nvPr/>
        </p:nvPicPr>
        <p:blipFill>
          <a:blip r:embed="rId2"/>
          <a:srcRect/>
          <a:stretch>
            <a:fillRect/>
          </a:stretch>
        </p:blipFill>
        <p:spPr bwMode="auto">
          <a:xfrm>
            <a:off x="6705600" y="2339975"/>
            <a:ext cx="5332413" cy="3908425"/>
          </a:xfrm>
          <a:prstGeom prst="rect">
            <a:avLst/>
          </a:prstGeom>
          <a:noFill/>
          <a:ln w="12700">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1028"/>
                                        </p:tgtEl>
                                        <p:attrNameLst>
                                          <p:attrName>style.visibility</p:attrName>
                                        </p:attrNameLst>
                                      </p:cBhvr>
                                      <p:to>
                                        <p:strVal val="visible"/>
                                      </p:to>
                                    </p:set>
                                    <p:animEffect transition="in" filter="randombar(horizontal)">
                                      <p:cBhvr>
                                        <p:cTn id="13" dur="500"/>
                                        <p:tgtEl>
                                          <p:spTgt spid="1028"/>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5"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Inductor Design (cont.)</a:t>
            </a:r>
          </a:p>
        </p:txBody>
      </p:sp>
      <p:sp>
        <p:nvSpPr>
          <p:cNvPr id="3" name="Content Placeholder 2"/>
          <p:cNvSpPr>
            <a:spLocks noGrp="1"/>
          </p:cNvSpPr>
          <p:nvPr>
            <p:ph idx="1"/>
          </p:nvPr>
        </p:nvSpPr>
        <p:spPr bwMode="auto">
          <a:xfrm>
            <a:off x="228600" y="2170113"/>
            <a:ext cx="11506200" cy="4379912"/>
          </a:xfrm>
          <a:noFill/>
          <a:ln>
            <a:miter lim="800000"/>
            <a:headEnd/>
            <a:tailEnd/>
          </a:ln>
        </p:spPr>
        <p:txBody>
          <a:bodyPr vert="horz" wrap="square" lIns="91440" tIns="45720" rIns="91440" bIns="45720" numCol="1" anchor="t" anchorCtr="0" compatLnSpc="1">
            <a:prstTxWarp prst="textNoShape">
              <a:avLst/>
            </a:prstTxWarp>
          </a:bodyPr>
          <a:lstStyle/>
          <a:p>
            <a:r>
              <a:rPr lang="en-US" sz="2800" dirty="0"/>
              <a:t>In toroidal winding the core contains nearly all the inductor’s magnetic field</a:t>
            </a:r>
          </a:p>
          <a:p>
            <a:r>
              <a:rPr lang="en-US" sz="2800" dirty="0"/>
              <a:t>Since little of the field extends outside the core, toroids can be placed next to each other (in almost any orientation) with minimal mutual inductance</a:t>
            </a:r>
          </a:p>
          <a:p>
            <a:r>
              <a:rPr lang="en-US" sz="2800" dirty="0"/>
              <a:t>This property makes them useful in RF circuits</a:t>
            </a:r>
          </a:p>
          <a:p>
            <a:r>
              <a:rPr lang="en-US" sz="2800" dirty="0"/>
              <a:t>Composition of the core varies (ferrite, powdered iron, even exotic “rare earth” metals), making it possible to obtain wide range of inductance values in a relatively small package</a:t>
            </a:r>
          </a:p>
          <a:p>
            <a:r>
              <a:rPr lang="en-US" sz="2800" dirty="0"/>
              <a:t>The combination of materials (“mix”) in the core is selected so the inductor performs best over a specific range of frequencies</a:t>
            </a:r>
          </a:p>
        </p:txBody>
      </p:sp>
      <p:pic>
        <p:nvPicPr>
          <p:cNvPr id="67587" name="Picture 3"/>
          <p:cNvPicPr>
            <a:picLocks noChangeAspect="1"/>
          </p:cNvPicPr>
          <p:nvPr/>
        </p:nvPicPr>
        <p:blipFill>
          <a:blip r:embed="rId2"/>
          <a:srcRect/>
          <a:stretch>
            <a:fillRect/>
          </a:stretch>
        </p:blipFill>
        <p:spPr bwMode="auto">
          <a:xfrm>
            <a:off x="152400" y="307975"/>
            <a:ext cx="1208088" cy="1343025"/>
          </a:xfrm>
          <a:prstGeom prst="rect">
            <a:avLst/>
          </a:prstGeom>
          <a:noFill/>
          <a:ln w="15875">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8609"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a:solidFill>
                  <a:srgbClr val="CC3300"/>
                </a:solidFill>
              </a:rPr>
              <a:t>PRACTICE QUESTIONS</a:t>
            </a:r>
          </a:p>
        </p:txBody>
      </p:sp>
      <p:sp>
        <p:nvSpPr>
          <p:cNvPr id="68610" name="TextBox 2"/>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DFB61F51-8516-46AB-B9BF-94FF7BA00573}" type="slidenum">
              <a:rPr lang="en-US" b="1">
                <a:solidFill>
                  <a:schemeClr val="bg1"/>
                </a:solidFill>
              </a:rPr>
              <a:pPr algn="r"/>
              <a:t>54</a:t>
            </a:fld>
            <a:endParaRPr lang="en-US" b="1">
              <a:solidFill>
                <a:schemeClr val="bg1"/>
              </a:solidFill>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963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an advantage of using a ferrite core toroidal inductor?</a:t>
            </a:r>
          </a:p>
        </p:txBody>
      </p:sp>
      <p:sp>
        <p:nvSpPr>
          <p:cNvPr id="6963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Large values of inductance may be obtained</a:t>
            </a:r>
          </a:p>
          <a:p>
            <a:pPr marL="457200" indent="-457200">
              <a:buFont typeface="Times New Roman" pitchFamily="18" charset="0"/>
              <a:buAutoNum type="alphaUcPeriod"/>
            </a:pPr>
            <a:r>
              <a:rPr lang="en-US">
                <a:latin typeface="Calibri" pitchFamily="34" charset="0"/>
              </a:rPr>
              <a:t>The magnetic properties of the core may be optimized for a specific range of frequencies</a:t>
            </a:r>
          </a:p>
          <a:p>
            <a:pPr marL="457200" indent="-457200">
              <a:buFont typeface="Times New Roman" pitchFamily="18" charset="0"/>
              <a:buAutoNum type="alphaUcPeriod"/>
            </a:pPr>
            <a:r>
              <a:rPr lang="en-US">
                <a:latin typeface="Calibri" pitchFamily="34" charset="0"/>
              </a:rPr>
              <a:t>Most of the magnetic field is contained in the core</a:t>
            </a:r>
          </a:p>
          <a:p>
            <a:pPr marL="457200" indent="-457200">
              <a:buFont typeface="Times New Roman" pitchFamily="18" charset="0"/>
              <a:buAutoNum type="alphaUcPeriod"/>
            </a:pPr>
            <a:r>
              <a:rPr lang="en-US">
                <a:latin typeface="Calibri" pitchFamily="34" charset="0"/>
              </a:rPr>
              <a:t>All these choices are correct</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G6A08 (D) Page 4-12</a:t>
            </a:r>
            <a:endParaRPr lang="en-US" sz="1600" b="1">
              <a:solidFill>
                <a:schemeClr val="bg1"/>
              </a:solidFill>
            </a:endParaRPr>
          </a:p>
        </p:txBody>
      </p:sp>
      <p:sp>
        <p:nvSpPr>
          <p:cNvPr id="69636"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21D1D47E-E724-4FEC-A0C6-94FD4C9C09DF}" type="slidenum">
              <a:rPr lang="en-US" b="1">
                <a:solidFill>
                  <a:schemeClr val="bg1"/>
                </a:solidFill>
              </a:rPr>
              <a:pPr algn="r"/>
              <a:t>55</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065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determines the performance of a ferrite core at different frequencies?</a:t>
            </a:r>
          </a:p>
        </p:txBody>
      </p:sp>
      <p:sp>
        <p:nvSpPr>
          <p:cNvPr id="7065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Its conductivity</a:t>
            </a:r>
          </a:p>
          <a:p>
            <a:pPr marL="457200" indent="-457200">
              <a:buFont typeface="Times New Roman" pitchFamily="18" charset="0"/>
              <a:buAutoNum type="alphaUcPeriod"/>
            </a:pPr>
            <a:r>
              <a:rPr lang="en-US">
                <a:latin typeface="Calibri" pitchFamily="34" charset="0"/>
              </a:rPr>
              <a:t>Its thickness</a:t>
            </a:r>
          </a:p>
          <a:p>
            <a:pPr marL="457200" indent="-457200">
              <a:buFont typeface="Times New Roman" pitchFamily="18" charset="0"/>
              <a:buAutoNum type="alphaUcPeriod"/>
            </a:pPr>
            <a:r>
              <a:rPr lang="en-US">
                <a:latin typeface="Calibri" pitchFamily="34" charset="0"/>
              </a:rPr>
              <a:t>The composition, or “mix,” of materials used</a:t>
            </a:r>
          </a:p>
          <a:p>
            <a:pPr marL="457200" indent="-457200">
              <a:buFont typeface="Times New Roman" pitchFamily="18" charset="0"/>
              <a:buAutoNum type="alphaUcPeriod"/>
            </a:pPr>
            <a:r>
              <a:rPr lang="en-US">
                <a:latin typeface="Calibri" pitchFamily="34" charset="0"/>
              </a:rPr>
              <a:t>The ratio of outer diameter to inner diameter</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G6B01 (C) Page 4-12</a:t>
            </a:r>
            <a:endParaRPr lang="en-US" sz="1600" b="1">
              <a:solidFill>
                <a:schemeClr val="bg1"/>
              </a:solidFill>
            </a:endParaRPr>
          </a:p>
        </p:txBody>
      </p:sp>
      <p:sp>
        <p:nvSpPr>
          <p:cNvPr id="7066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19A6745A-93FE-44D6-8C0E-11ADA7E2CEBD}" type="slidenum">
              <a:rPr lang="en-US" b="1">
                <a:solidFill>
                  <a:schemeClr val="bg1"/>
                </a:solidFill>
              </a:rPr>
              <a:pPr algn="r"/>
              <a:t>56</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1"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Capacitors and Capacitance</a:t>
            </a:r>
          </a:p>
        </p:txBody>
      </p:sp>
      <p:sp>
        <p:nvSpPr>
          <p:cNvPr id="3" name="Content Placeholder 2"/>
          <p:cNvSpPr>
            <a:spLocks noGrp="1"/>
          </p:cNvSpPr>
          <p:nvPr>
            <p:ph idx="1"/>
          </p:nvPr>
        </p:nvSpPr>
        <p:spPr bwMode="auto">
          <a:xfrm>
            <a:off x="609600" y="2362200"/>
            <a:ext cx="9448800" cy="3962400"/>
          </a:xfrm>
          <a:noFill/>
          <a:ln>
            <a:miter lim="800000"/>
            <a:headEnd/>
            <a:tailEnd/>
          </a:ln>
        </p:spPr>
        <p:txBody>
          <a:bodyPr vert="horz" wrap="square" lIns="91440" tIns="45720" rIns="91440" bIns="45720" numCol="1" anchor="t" anchorCtr="0" compatLnSpc="1">
            <a:prstTxWarp prst="textNoShape">
              <a:avLst/>
            </a:prstTxWarp>
          </a:bodyPr>
          <a:lstStyle/>
          <a:p>
            <a:r>
              <a:rPr lang="en-US" dirty="0"/>
              <a:t>Capacitors have two conducting surfaces (</a:t>
            </a:r>
            <a:r>
              <a:rPr lang="en-US" i="1" dirty="0">
                <a:solidFill>
                  <a:srgbClr val="C00000"/>
                </a:solidFill>
              </a:rPr>
              <a:t>electrodes</a:t>
            </a:r>
            <a:r>
              <a:rPr lang="en-US" dirty="0"/>
              <a:t>) separated by a </a:t>
            </a:r>
            <a:r>
              <a:rPr lang="en-US" i="1" dirty="0">
                <a:solidFill>
                  <a:srgbClr val="C00000"/>
                </a:solidFill>
              </a:rPr>
              <a:t>dielectric</a:t>
            </a:r>
          </a:p>
          <a:p>
            <a:r>
              <a:rPr lang="en-US" dirty="0"/>
              <a:t>Capacitance is the ability to store electric energy, measured in </a:t>
            </a:r>
            <a:r>
              <a:rPr lang="en-US" i="1" dirty="0">
                <a:solidFill>
                  <a:srgbClr val="C00000"/>
                </a:solidFill>
              </a:rPr>
              <a:t>farads </a:t>
            </a:r>
            <a:r>
              <a:rPr lang="en-US" dirty="0">
                <a:solidFill>
                  <a:srgbClr val="C00000"/>
                </a:solidFill>
              </a:rPr>
              <a:t>(</a:t>
            </a:r>
            <a:r>
              <a:rPr lang="en-US" dirty="0"/>
              <a:t>F</a:t>
            </a:r>
            <a:r>
              <a:rPr lang="en-US" dirty="0">
                <a:solidFill>
                  <a:srgbClr val="CC0000"/>
                </a:solidFill>
              </a:rPr>
              <a:t>)</a:t>
            </a:r>
            <a:endParaRPr lang="en-US" dirty="0"/>
          </a:p>
          <a:p>
            <a:r>
              <a:rPr lang="en-US" dirty="0"/>
              <a:t>Blocks dc current flow</a:t>
            </a:r>
          </a:p>
          <a:p>
            <a:r>
              <a:rPr lang="en-US" dirty="0"/>
              <a:t>The simplest capacitor is a pair of metal plates separated by air</a:t>
            </a:r>
          </a:p>
          <a:p>
            <a:endParaRPr lang="en-US" dirty="0"/>
          </a:p>
        </p:txBody>
      </p:sp>
      <p:pic>
        <p:nvPicPr>
          <p:cNvPr id="71683" name="Picture 4"/>
          <p:cNvPicPr>
            <a:picLocks noChangeAspect="1"/>
          </p:cNvPicPr>
          <p:nvPr/>
        </p:nvPicPr>
        <p:blipFill>
          <a:blip r:embed="rId2"/>
          <a:srcRect/>
          <a:stretch>
            <a:fillRect/>
          </a:stretch>
        </p:blipFill>
        <p:spPr bwMode="auto">
          <a:xfrm>
            <a:off x="10287000" y="1228725"/>
            <a:ext cx="1752600" cy="5060950"/>
          </a:xfrm>
          <a:prstGeom prst="rect">
            <a:avLst/>
          </a:prstGeom>
          <a:noFill/>
          <a:ln w="19050">
            <a:solidFill>
              <a:schemeClr val="tx1"/>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5"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Capacitors and Capacitance (cont.)</a:t>
            </a:r>
          </a:p>
        </p:txBody>
      </p:sp>
      <p:sp>
        <p:nvSpPr>
          <p:cNvPr id="3" name="Content Placeholder 2"/>
          <p:cNvSpPr>
            <a:spLocks noGrp="1"/>
          </p:cNvSpPr>
          <p:nvPr>
            <p:ph idx="1"/>
          </p:nvPr>
        </p:nvSpPr>
        <p:spPr bwMode="auto">
          <a:xfrm>
            <a:off x="609600" y="2362200"/>
            <a:ext cx="10972800" cy="4038600"/>
          </a:xfrm>
          <a:noFill/>
          <a:ln>
            <a:miter lim="800000"/>
            <a:headEnd/>
            <a:tailEnd/>
          </a:ln>
        </p:spPr>
        <p:txBody>
          <a:bodyPr vert="horz" wrap="square" lIns="91440" tIns="45720" rIns="91440" bIns="45720" numCol="1" anchor="t" anchorCtr="0" compatLnSpc="1">
            <a:prstTxWarp prst="textNoShape">
              <a:avLst/>
            </a:prstTxWarp>
          </a:bodyPr>
          <a:lstStyle/>
          <a:p>
            <a:r>
              <a:rPr lang="en-US" dirty="0"/>
              <a:t>Tantalum and electrolytic capacitors are </a:t>
            </a:r>
            <a:r>
              <a:rPr lang="en-US" i="1" dirty="0">
                <a:solidFill>
                  <a:srgbClr val="C00000"/>
                </a:solidFill>
              </a:rPr>
              <a:t>polarized</a:t>
            </a:r>
            <a:r>
              <a:rPr lang="en-US" dirty="0"/>
              <a:t>, meaning the dc voltage may only be applied on one direction without damaging the electrolyte (check polarity markings for correct installation)</a:t>
            </a:r>
          </a:p>
          <a:p>
            <a:r>
              <a:rPr lang="en-US" dirty="0"/>
              <a:t>Capacitors have </a:t>
            </a:r>
            <a:r>
              <a:rPr lang="en-US" i="1" dirty="0">
                <a:solidFill>
                  <a:srgbClr val="C00000"/>
                </a:solidFill>
              </a:rPr>
              <a:t>voltage ratings</a:t>
            </a:r>
            <a:r>
              <a:rPr lang="en-US" dirty="0"/>
              <a:t>.  Exceeding this rating can result in arcing between conducting surfaces (usually destroys all but air-dielectric capacitors)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Capacitors and Capacitance (cont.)</a:t>
            </a:r>
          </a:p>
        </p:txBody>
      </p:sp>
      <p:sp>
        <p:nvSpPr>
          <p:cNvPr id="3" name="Content Placeholder 2"/>
          <p:cNvSpPr>
            <a:spLocks noGrp="1"/>
          </p:cNvSpPr>
          <p:nvPr>
            <p:ph idx="1"/>
          </p:nvPr>
        </p:nvSpPr>
        <p:spPr bwMode="auto">
          <a:xfrm>
            <a:off x="587375" y="2170113"/>
            <a:ext cx="11017250" cy="4379912"/>
          </a:xfrm>
          <a:noFill/>
          <a:ln>
            <a:miter lim="800000"/>
            <a:headEnd/>
            <a:tailEnd/>
          </a:ln>
        </p:spPr>
        <p:txBody>
          <a:bodyPr vert="horz" wrap="square" lIns="91440" tIns="45720" rIns="91440" bIns="45720" numCol="1" anchor="t" anchorCtr="0" compatLnSpc="1">
            <a:prstTxWarp prst="textNoShape">
              <a:avLst/>
            </a:prstTxWarp>
          </a:bodyPr>
          <a:lstStyle/>
          <a:p>
            <a:r>
              <a:rPr lang="en-US"/>
              <a:t>Capacitor types:</a:t>
            </a:r>
          </a:p>
          <a:p>
            <a:pPr lvl="1">
              <a:buFont typeface="Arial" charset="0"/>
              <a:buChar char="•"/>
            </a:pPr>
            <a:r>
              <a:rPr lang="en-US"/>
              <a:t>Ceramic – RF filtering, bypassing at high frequencies, low cost</a:t>
            </a:r>
          </a:p>
          <a:p>
            <a:pPr lvl="1">
              <a:buFont typeface="Arial" charset="0"/>
              <a:buChar char="•"/>
            </a:pPr>
            <a:r>
              <a:rPr lang="en-US"/>
              <a:t>Plastic film – audio circuits &amp; lower radio frequencies</a:t>
            </a:r>
          </a:p>
          <a:p>
            <a:pPr lvl="1">
              <a:buFont typeface="Arial" charset="0"/>
              <a:buChar char="•"/>
            </a:pPr>
            <a:r>
              <a:rPr lang="en-US"/>
              <a:t>Silvered-mica – highly stable, low loss, used in RF circuits</a:t>
            </a:r>
          </a:p>
          <a:p>
            <a:pPr lvl="1">
              <a:buFont typeface="Arial" charset="0"/>
              <a:buChar char="•"/>
            </a:pPr>
            <a:r>
              <a:rPr lang="en-US"/>
              <a:t>Electrolytic and tantalum – power supply filter circuits</a:t>
            </a:r>
          </a:p>
          <a:p>
            <a:pPr lvl="1">
              <a:buFont typeface="Arial" charset="0"/>
              <a:buChar char="•"/>
            </a:pPr>
            <a:r>
              <a:rPr lang="en-US"/>
              <a:t>Air and vacuum dielectric – transmitting and RF circuits</a:t>
            </a:r>
          </a:p>
          <a:p>
            <a:pPr lvl="1">
              <a:buFont typeface="Arial" charset="0"/>
              <a:buChar char="•"/>
            </a:pP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7"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Power and Decibels (cont.)</a:t>
            </a:r>
          </a:p>
        </p:txBody>
      </p:sp>
      <p:sp>
        <p:nvSpPr>
          <p:cNvPr id="3" name="TextBox 2"/>
          <p:cNvSpPr txBox="1">
            <a:spLocks noChangeArrowheads="1"/>
          </p:cNvSpPr>
          <p:nvPr/>
        </p:nvSpPr>
        <p:spPr bwMode="auto">
          <a:xfrm>
            <a:off x="381000" y="2154238"/>
            <a:ext cx="11125200" cy="830262"/>
          </a:xfrm>
          <a:prstGeom prst="rect">
            <a:avLst/>
          </a:prstGeom>
          <a:noFill/>
          <a:ln w="9525">
            <a:noFill/>
            <a:miter lim="800000"/>
            <a:headEnd/>
            <a:tailEnd/>
          </a:ln>
        </p:spPr>
        <p:txBody>
          <a:bodyPr>
            <a:spAutoFit/>
          </a:bodyPr>
          <a:lstStyle/>
          <a:p>
            <a:r>
              <a:rPr lang="en-US" sz="2400">
                <a:solidFill>
                  <a:srgbClr val="C00000"/>
                </a:solidFill>
              </a:rPr>
              <a:t>Substituting the Ohm’s Law equivalents for voltage and current allows power to be calculated using resistance …</a:t>
            </a:r>
          </a:p>
        </p:txBody>
      </p:sp>
      <p:sp>
        <p:nvSpPr>
          <p:cNvPr id="5" name="TextBox 4"/>
          <p:cNvSpPr txBox="1">
            <a:spLocks noRot="1" noChangeAspect="1" noMove="1" noResize="1" noEditPoints="1" noAdjustHandles="1" noChangeArrowheads="1" noChangeShapeType="1" noTextEdit="1"/>
          </p:cNvSpPr>
          <p:nvPr/>
        </p:nvSpPr>
        <p:spPr>
          <a:xfrm>
            <a:off x="3886200" y="3459830"/>
            <a:ext cx="2558649" cy="615553"/>
          </a:xfrm>
          <a:prstGeom prst="rect">
            <a:avLst/>
          </a:prstGeom>
          <a:blipFill>
            <a:blip r:embed="rId2"/>
            <a:stretch>
              <a:fillRect/>
            </a:stretch>
          </a:blipFill>
        </p:spPr>
        <p:txBody>
          <a:bodyPr/>
          <a:lstStyle/>
          <a:p>
            <a:pPr fontAlgn="auto">
              <a:spcBef>
                <a:spcPts val="0"/>
              </a:spcBef>
              <a:spcAft>
                <a:spcPts val="0"/>
              </a:spcAft>
              <a:defRPr/>
            </a:pPr>
            <a:r>
              <a:rPr lang="en-US">
                <a:noFill/>
                <a:latin typeface="+mn-lt"/>
                <a:cs typeface="+mn-cs"/>
              </a:rPr>
              <a:t> </a:t>
            </a:r>
          </a:p>
        </p:txBody>
      </p:sp>
      <p:sp>
        <p:nvSpPr>
          <p:cNvPr id="6" name="TextBox 5"/>
          <p:cNvSpPr txBox="1">
            <a:spLocks noRot="1" noChangeAspect="1" noMove="1" noResize="1" noEditPoints="1" noAdjustHandles="1" noChangeArrowheads="1" noChangeShapeType="1" noTextEdit="1"/>
          </p:cNvSpPr>
          <p:nvPr/>
        </p:nvSpPr>
        <p:spPr>
          <a:xfrm>
            <a:off x="4191000" y="4550111"/>
            <a:ext cx="1635961" cy="1148456"/>
          </a:xfrm>
          <a:prstGeom prst="rect">
            <a:avLst/>
          </a:prstGeom>
          <a:blipFill>
            <a:blip r:embed="rId3"/>
            <a:stretch>
              <a:fillRect/>
            </a:stretch>
          </a:blipFill>
        </p:spPr>
        <p:txBody>
          <a:bodyPr/>
          <a:lstStyle/>
          <a:p>
            <a:pPr fontAlgn="auto">
              <a:spcBef>
                <a:spcPts val="0"/>
              </a:spcBef>
              <a:spcAft>
                <a:spcPts val="0"/>
              </a:spcAft>
              <a:defRPr/>
            </a:pPr>
            <a:r>
              <a:rPr lang="en-US">
                <a:noFill/>
                <a:latin typeface="+mn-lt"/>
                <a:cs typeface="+mn-cs"/>
              </a:rPr>
              <a:t> </a:t>
            </a:r>
          </a:p>
        </p:txBody>
      </p:sp>
      <p:sp>
        <p:nvSpPr>
          <p:cNvPr id="19461" name="TextBox 6"/>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1B5B9AF9-C378-4FAB-B9E5-0A11E1FBE257}" type="slidenum">
              <a:rPr lang="en-US" sz="1600">
                <a:solidFill>
                  <a:schemeClr val="bg1"/>
                </a:solidFill>
              </a:rPr>
              <a:pPr algn="r"/>
              <a:t>6</a:t>
            </a:fld>
            <a:endParaRPr 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500"/>
                                        <p:tgtEl>
                                          <p:spTgt spid="6"/>
                                        </p:tgtEl>
                                      </p:cBhvr>
                                    </p:animEffect>
                                  </p:childTnLst>
                                </p:cTn>
                              </p:par>
                              <p:par>
                                <p:cTn id="14" presetID="14" presetClass="entr" presetSubtype="10"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randombar(horizontal)">
                                      <p:cBhvr>
                                        <p:cTn id="1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Capacitors and Capacitance (cont.)</a:t>
            </a:r>
          </a:p>
        </p:txBody>
      </p:sp>
      <p:sp>
        <p:nvSpPr>
          <p:cNvPr id="3" name="Content Placeholder 2"/>
          <p:cNvSpPr>
            <a:spLocks noGrp="1"/>
          </p:cNvSpPr>
          <p:nvPr>
            <p:ph idx="1"/>
          </p:nvPr>
        </p:nvSpPr>
        <p:spPr bwMode="auto">
          <a:xfrm>
            <a:off x="381000" y="2133600"/>
            <a:ext cx="11201400" cy="4379913"/>
          </a:xfrm>
          <a:noFill/>
          <a:ln>
            <a:miter lim="800000"/>
            <a:headEnd/>
            <a:tailEnd/>
          </a:ln>
        </p:spPr>
        <p:txBody>
          <a:bodyPr vert="horz" wrap="square" lIns="91440" tIns="45720" rIns="91440" bIns="45720" numCol="1" anchor="t" anchorCtr="0" compatLnSpc="1">
            <a:prstTxWarp prst="textNoShape">
              <a:avLst/>
            </a:prstTxWarp>
          </a:bodyPr>
          <a:lstStyle/>
          <a:p>
            <a:r>
              <a:rPr lang="en-US" dirty="0"/>
              <a:t>Capacitor uses:</a:t>
            </a:r>
          </a:p>
          <a:p>
            <a:pPr lvl="1">
              <a:buFont typeface="Arial" charset="0"/>
              <a:buChar char="•"/>
            </a:pPr>
            <a:r>
              <a:rPr lang="en-US" dirty="0"/>
              <a:t>Blocking – pass ac signals while blocking dc signals</a:t>
            </a:r>
          </a:p>
          <a:p>
            <a:pPr lvl="1">
              <a:buFont typeface="Arial" charset="0"/>
              <a:buChar char="•"/>
            </a:pPr>
            <a:r>
              <a:rPr lang="en-US" dirty="0"/>
              <a:t>Bypass – provide low impedance path for ac signals around higher-impedance circuit</a:t>
            </a:r>
          </a:p>
          <a:p>
            <a:pPr lvl="1">
              <a:buFont typeface="Arial" charset="0"/>
              <a:buChar char="•"/>
            </a:pPr>
            <a:r>
              <a:rPr lang="en-US" dirty="0"/>
              <a:t>Filter – smooth out voltage pulses of rectified ac to an even dc voltage</a:t>
            </a:r>
          </a:p>
          <a:p>
            <a:pPr lvl="1">
              <a:buFont typeface="Arial" charset="0"/>
              <a:buChar char="•"/>
            </a:pPr>
            <a:r>
              <a:rPr lang="en-US" dirty="0"/>
              <a:t>Suppressor – absorb energy of voltage transients or spikes</a:t>
            </a:r>
          </a:p>
          <a:p>
            <a:pPr lvl="1">
              <a:buFont typeface="Arial" charset="0"/>
              <a:buChar char="•"/>
            </a:pPr>
            <a:r>
              <a:rPr lang="en-US" dirty="0"/>
              <a:t>Tuning – vary frequency of resonant circuits or adjust impedance matching circuits</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7"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Aluminum and Tantalum Electrolytic Capacitors</a:t>
            </a:r>
          </a:p>
        </p:txBody>
      </p:sp>
      <p:sp>
        <p:nvSpPr>
          <p:cNvPr id="3" name="Content Placeholder 2"/>
          <p:cNvSpPr>
            <a:spLocks noGrp="1"/>
          </p:cNvSpPr>
          <p:nvPr>
            <p:ph idx="1"/>
          </p:nvPr>
        </p:nvSpPr>
        <p:spPr bwMode="auto">
          <a:xfrm>
            <a:off x="609600" y="2170113"/>
            <a:ext cx="10972800" cy="4379912"/>
          </a:xfrm>
          <a:noFill/>
          <a:ln>
            <a:miter lim="800000"/>
            <a:headEnd/>
            <a:tailEnd/>
          </a:ln>
        </p:spPr>
        <p:txBody>
          <a:bodyPr vert="horz" wrap="square" lIns="91440" tIns="45720" rIns="91440" bIns="45720" numCol="1" anchor="t" anchorCtr="0" compatLnSpc="1">
            <a:prstTxWarp prst="textNoShape">
              <a:avLst/>
            </a:prstTxWarp>
          </a:bodyPr>
          <a:lstStyle/>
          <a:p>
            <a:r>
              <a:rPr lang="en-US"/>
              <a:t>Designed to optimize their energy storage capabilities</a:t>
            </a:r>
          </a:p>
          <a:p>
            <a:r>
              <a:rPr lang="en-US"/>
              <a:t>Voltage must be applied with the correct polarity</a:t>
            </a:r>
          </a:p>
          <a:p>
            <a:r>
              <a:rPr lang="en-US"/>
              <a:t>Creates large capacitances in comparatively small volumes</a:t>
            </a:r>
          </a:p>
          <a:p>
            <a:r>
              <a:rPr lang="en-US"/>
              <a:t>Aluminum: Uses metal foil for conducting surfaces and dielectric is an insulating layer on the foil created by a wet paste or gel</a:t>
            </a:r>
          </a:p>
          <a:p>
            <a:r>
              <a:rPr lang="en-US"/>
              <a:t>Tantalum: Similar to aluminum in that a porous mass of tantalum is immersed in an electrolyte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1"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a:solidFill>
                  <a:srgbClr val="CC3300"/>
                </a:solidFill>
              </a:rPr>
              <a:t>PRACTICE QUESTIONS</a:t>
            </a: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value in nanofarads (nF) of a 22,000 picofarad (pF) capacitor?</a:t>
            </a:r>
          </a:p>
        </p:txBody>
      </p:sp>
      <p:sp>
        <p:nvSpPr>
          <p:cNvPr id="7782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pt-BR">
                <a:latin typeface="Calibri" pitchFamily="34" charset="0"/>
              </a:rPr>
              <a:t>0.22</a:t>
            </a:r>
          </a:p>
          <a:p>
            <a:pPr marL="457200" indent="-457200">
              <a:buFont typeface="Times New Roman" pitchFamily="18" charset="0"/>
              <a:buAutoNum type="alphaUcPeriod"/>
            </a:pPr>
            <a:r>
              <a:rPr lang="pt-BR">
                <a:latin typeface="Calibri" pitchFamily="34" charset="0"/>
              </a:rPr>
              <a:t>2.2</a:t>
            </a:r>
          </a:p>
          <a:p>
            <a:pPr marL="457200" indent="-457200">
              <a:buFont typeface="Times New Roman" pitchFamily="18" charset="0"/>
              <a:buAutoNum type="alphaUcPeriod"/>
            </a:pPr>
            <a:r>
              <a:rPr lang="pt-BR">
                <a:latin typeface="Calibri" pitchFamily="34" charset="0"/>
              </a:rPr>
              <a:t>22</a:t>
            </a:r>
          </a:p>
          <a:p>
            <a:pPr marL="457200" indent="-457200">
              <a:buFont typeface="Times New Roman" pitchFamily="18" charset="0"/>
              <a:buAutoNum type="alphaUcPeriod"/>
            </a:pPr>
            <a:r>
              <a:rPr lang="pt-BR">
                <a:latin typeface="Calibri" pitchFamily="34" charset="0"/>
              </a:rPr>
              <a:t>220</a:t>
            </a: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G5C17 (C) Page 4-13</a:t>
            </a:r>
            <a:endParaRPr lang="en-US" sz="1600" b="1">
              <a:solidFill>
                <a:schemeClr val="bg1"/>
              </a:solidFill>
            </a:endParaRPr>
          </a:p>
        </p:txBody>
      </p:sp>
      <p:sp>
        <p:nvSpPr>
          <p:cNvPr id="77828"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26BDDD9F-D494-4348-988A-F767D4EAA62C}" type="slidenum">
              <a:rPr lang="en-US" b="1">
                <a:solidFill>
                  <a:schemeClr val="bg1"/>
                </a:solidFill>
              </a:rPr>
              <a:pPr algn="r"/>
              <a:t>63</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4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value in microfarads of a 4700 nanofarad (nF) capacitor?</a:t>
            </a:r>
          </a:p>
        </p:txBody>
      </p:sp>
      <p:sp>
        <p:nvSpPr>
          <p:cNvPr id="7885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pt-BR">
                <a:latin typeface="Calibri" pitchFamily="34" charset="0"/>
              </a:rPr>
              <a:t>47</a:t>
            </a:r>
          </a:p>
          <a:p>
            <a:pPr marL="457200" indent="-457200">
              <a:buFont typeface="Times New Roman" pitchFamily="18" charset="0"/>
              <a:buAutoNum type="alphaUcPeriod"/>
            </a:pPr>
            <a:r>
              <a:rPr lang="pt-BR">
                <a:latin typeface="Calibri" pitchFamily="34" charset="0"/>
              </a:rPr>
              <a:t>0.47</a:t>
            </a:r>
          </a:p>
          <a:p>
            <a:pPr marL="457200" indent="-457200">
              <a:buFont typeface="Times New Roman" pitchFamily="18" charset="0"/>
              <a:buAutoNum type="alphaUcPeriod"/>
            </a:pPr>
            <a:r>
              <a:rPr lang="pt-BR">
                <a:latin typeface="Calibri" pitchFamily="34" charset="0"/>
              </a:rPr>
              <a:t>47,000</a:t>
            </a:r>
          </a:p>
          <a:p>
            <a:pPr marL="457200" indent="-457200">
              <a:buFont typeface="Times New Roman" pitchFamily="18" charset="0"/>
              <a:buAutoNum type="alphaUcPeriod"/>
            </a:pPr>
            <a:r>
              <a:rPr lang="pt-BR">
                <a:latin typeface="Calibri" pitchFamily="34" charset="0"/>
              </a:rPr>
              <a:t>4.7</a:t>
            </a: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G5C18 (D) Page 4-13</a:t>
            </a:r>
            <a:endParaRPr lang="en-US" sz="1600" b="1">
              <a:solidFill>
                <a:schemeClr val="bg1"/>
              </a:solidFill>
            </a:endParaRPr>
          </a:p>
        </p:txBody>
      </p:sp>
      <p:sp>
        <p:nvSpPr>
          <p:cNvPr id="78852"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B6DBEF6F-BFEE-410F-A4B1-5993770C127D}" type="slidenum">
              <a:rPr lang="en-US" b="1">
                <a:solidFill>
                  <a:schemeClr val="bg1"/>
                </a:solidFill>
              </a:rPr>
              <a:pPr algn="r"/>
              <a:t>64</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is an advantage of an electrolytic capacitor?</a:t>
            </a:r>
          </a:p>
        </p:txBody>
      </p:sp>
      <p:sp>
        <p:nvSpPr>
          <p:cNvPr id="7987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Tight tolerance</a:t>
            </a:r>
          </a:p>
          <a:p>
            <a:pPr marL="457200" indent="-457200">
              <a:buFont typeface="Times New Roman" pitchFamily="18" charset="0"/>
              <a:buAutoNum type="alphaUcPeriod"/>
            </a:pPr>
            <a:r>
              <a:rPr lang="en-US">
                <a:latin typeface="Calibri" pitchFamily="34" charset="0"/>
              </a:rPr>
              <a:t>Much less leakage than any other type</a:t>
            </a:r>
          </a:p>
          <a:p>
            <a:pPr marL="457200" indent="-457200">
              <a:buFont typeface="Times New Roman" pitchFamily="18" charset="0"/>
              <a:buAutoNum type="alphaUcPeriod"/>
            </a:pPr>
            <a:r>
              <a:rPr lang="en-US">
                <a:latin typeface="Calibri" pitchFamily="34" charset="0"/>
              </a:rPr>
              <a:t>High capacitance for a given volume</a:t>
            </a:r>
          </a:p>
          <a:p>
            <a:pPr marL="457200" indent="-457200">
              <a:buFont typeface="Times New Roman" pitchFamily="18" charset="0"/>
              <a:buAutoNum type="alphaUcPeriod"/>
            </a:pPr>
            <a:r>
              <a:rPr lang="en-US">
                <a:latin typeface="Calibri" pitchFamily="34" charset="0"/>
              </a:rPr>
              <a:t>Inexpensive RF capacitor</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G6A04 (C) Page 4-12</a:t>
            </a:r>
            <a:endParaRPr lang="en-US" sz="1600" b="1">
              <a:solidFill>
                <a:schemeClr val="bg1"/>
              </a:solidFill>
            </a:endParaRPr>
          </a:p>
        </p:txBody>
      </p:sp>
      <p:sp>
        <p:nvSpPr>
          <p:cNvPr id="79876"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4A4F828B-6D1C-40E0-A7DA-144C409D591C}" type="slidenum">
              <a:rPr lang="en-US" b="1">
                <a:solidFill>
                  <a:schemeClr val="bg1"/>
                </a:solidFill>
              </a:rPr>
              <a:pPr algn="r"/>
              <a:t>65</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is an advantage of ceramic capacitors as compared to other types of capacitors?</a:t>
            </a:r>
          </a:p>
        </p:txBody>
      </p:sp>
      <p:sp>
        <p:nvSpPr>
          <p:cNvPr id="8089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Tight tolerance</a:t>
            </a:r>
          </a:p>
          <a:p>
            <a:pPr marL="457200" indent="-457200">
              <a:buFont typeface="Times New Roman" pitchFamily="18" charset="0"/>
              <a:buAutoNum type="alphaUcPeriod"/>
            </a:pPr>
            <a:r>
              <a:rPr lang="en-US">
                <a:latin typeface="Calibri" pitchFamily="34" charset="0"/>
              </a:rPr>
              <a:t>High stability</a:t>
            </a:r>
          </a:p>
          <a:p>
            <a:pPr marL="457200" indent="-457200">
              <a:buFont typeface="Times New Roman" pitchFamily="18" charset="0"/>
              <a:buAutoNum type="alphaUcPeriod"/>
            </a:pPr>
            <a:r>
              <a:rPr lang="en-US">
                <a:latin typeface="Calibri" pitchFamily="34" charset="0"/>
              </a:rPr>
              <a:t>High capacitance for given volume</a:t>
            </a:r>
          </a:p>
          <a:p>
            <a:pPr marL="457200" indent="-457200">
              <a:buFont typeface="Times New Roman" pitchFamily="18" charset="0"/>
              <a:buAutoNum type="alphaUcPeriod"/>
            </a:pPr>
            <a:r>
              <a:rPr lang="en-US">
                <a:latin typeface="Calibri" pitchFamily="34" charset="0"/>
              </a:rPr>
              <a:t>Comparatively low cost</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G6A14 (D) Page 4-13</a:t>
            </a:r>
            <a:endParaRPr lang="en-US" sz="1600" b="1">
              <a:solidFill>
                <a:schemeClr val="bg1"/>
              </a:solidFill>
            </a:endParaRPr>
          </a:p>
        </p:txBody>
      </p:sp>
      <p:sp>
        <p:nvSpPr>
          <p:cNvPr id="8090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6AEF6131-CEED-4089-88A9-C7BC0661354F}" type="slidenum">
              <a:rPr lang="en-US" b="1">
                <a:solidFill>
                  <a:schemeClr val="bg1"/>
                </a:solidFill>
              </a:rPr>
              <a:pPr algn="r"/>
              <a:t>66</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1"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Transformers</a:t>
            </a:r>
          </a:p>
        </p:txBody>
      </p:sp>
      <p:sp>
        <p:nvSpPr>
          <p:cNvPr id="3" name="Content Placeholder 2"/>
          <p:cNvSpPr>
            <a:spLocks noGrp="1"/>
          </p:cNvSpPr>
          <p:nvPr>
            <p:ph idx="1"/>
          </p:nvPr>
        </p:nvSpPr>
        <p:spPr bwMode="auto">
          <a:xfrm>
            <a:off x="609600" y="2362200"/>
            <a:ext cx="10972800" cy="4187825"/>
          </a:xfrm>
          <a:noFill/>
          <a:ln>
            <a:miter lim="800000"/>
            <a:headEnd/>
            <a:tailEnd/>
          </a:ln>
        </p:spPr>
        <p:txBody>
          <a:bodyPr vert="horz" wrap="square" lIns="91440" tIns="45720" rIns="91440" bIns="45720" numCol="1" anchor="t" anchorCtr="0" compatLnSpc="1">
            <a:prstTxWarp prst="textNoShape">
              <a:avLst/>
            </a:prstTxWarp>
          </a:bodyPr>
          <a:lstStyle/>
          <a:p>
            <a:r>
              <a:rPr lang="en-US"/>
              <a:t>Transformers transfer ac power between 2 or more inductors (called </a:t>
            </a:r>
            <a:r>
              <a:rPr lang="en-US" i="1">
                <a:solidFill>
                  <a:srgbClr val="C00000"/>
                </a:solidFill>
              </a:rPr>
              <a:t>windings</a:t>
            </a:r>
            <a:r>
              <a:rPr lang="en-US"/>
              <a:t>) sharing a common core</a:t>
            </a:r>
          </a:p>
          <a:p>
            <a:r>
              <a:rPr lang="en-US"/>
              <a:t>The winding </a:t>
            </a:r>
            <a:r>
              <a:rPr lang="en-US" b="1">
                <a:solidFill>
                  <a:srgbClr val="C00000"/>
                </a:solidFill>
              </a:rPr>
              <a:t>TO</a:t>
            </a:r>
            <a:r>
              <a:rPr lang="en-US"/>
              <a:t> which power is applied is the </a:t>
            </a:r>
            <a:r>
              <a:rPr lang="en-US" i="1">
                <a:solidFill>
                  <a:srgbClr val="C00000"/>
                </a:solidFill>
              </a:rPr>
              <a:t>primary</a:t>
            </a:r>
          </a:p>
          <a:p>
            <a:r>
              <a:rPr lang="en-US"/>
              <a:t>The winding </a:t>
            </a:r>
            <a:r>
              <a:rPr lang="en-US" b="1">
                <a:solidFill>
                  <a:srgbClr val="C00000"/>
                </a:solidFill>
              </a:rPr>
              <a:t>FROM</a:t>
            </a:r>
            <a:r>
              <a:rPr lang="en-US"/>
              <a:t> which power is supplied is the </a:t>
            </a:r>
            <a:r>
              <a:rPr lang="en-US" i="1">
                <a:solidFill>
                  <a:srgbClr val="C00000"/>
                </a:solidFill>
              </a:rPr>
              <a:t>secondary</a:t>
            </a:r>
          </a:p>
          <a:p>
            <a:r>
              <a:rPr lang="en-US"/>
              <a:t>When voltage is applied to primary, mutual inductance causes voltage to appear across secondary</a:t>
            </a:r>
          </a:p>
          <a:p>
            <a:r>
              <a:rPr lang="en-US"/>
              <a:t>Transformers work in “both directions”</a:t>
            </a:r>
          </a:p>
          <a:p>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5"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Transformers (cont.)</a:t>
            </a:r>
          </a:p>
        </p:txBody>
      </p:sp>
      <p:sp>
        <p:nvSpPr>
          <p:cNvPr id="3" name="Content Placeholder 2"/>
          <p:cNvSpPr>
            <a:spLocks noGrp="1"/>
          </p:cNvSpPr>
          <p:nvPr>
            <p:ph idx="1"/>
          </p:nvPr>
        </p:nvSpPr>
        <p:spPr bwMode="auto">
          <a:xfrm>
            <a:off x="609600" y="1981200"/>
            <a:ext cx="10972800" cy="4383088"/>
          </a:xfrm>
          <a:noFill/>
          <a:ln>
            <a:miter lim="800000"/>
            <a:headEnd/>
            <a:tailEnd/>
          </a:ln>
        </p:spPr>
        <p:txBody>
          <a:bodyPr vert="horz" wrap="square" lIns="91440" tIns="45720" rIns="91440" bIns="45720" numCol="1" anchor="t" anchorCtr="0" compatLnSpc="1">
            <a:prstTxWarp prst="textNoShape">
              <a:avLst/>
            </a:prstTxWarp>
          </a:bodyPr>
          <a:lstStyle/>
          <a:p>
            <a:r>
              <a:rPr lang="en-US" dirty="0"/>
              <a:t>Transformers change power from one combination of ac voltage and current to another by using windings with different numbers of turns</a:t>
            </a:r>
          </a:p>
          <a:p>
            <a:pPr lvl="1"/>
            <a:r>
              <a:rPr lang="en-US" sz="2600" dirty="0"/>
              <a:t>The transformation occurs because all windings share the same magnetic field (wound on the same core)</a:t>
            </a:r>
          </a:p>
          <a:p>
            <a:r>
              <a:rPr lang="en-US" dirty="0"/>
              <a:t>A significant change between secondary &amp; primary usually requires a change in wire size between windings</a:t>
            </a:r>
          </a:p>
          <a:p>
            <a:pPr lvl="1"/>
            <a:r>
              <a:rPr lang="en-US" sz="2600" dirty="0"/>
              <a:t>In step-up transformers, the primary carries higher current and is wound with larger diameter wire than the secondary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69"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Transformer “Math”</a:t>
            </a:r>
          </a:p>
        </p:txBody>
      </p:sp>
      <p:sp>
        <p:nvSpPr>
          <p:cNvPr id="3" name="Content Placeholder 2"/>
          <p:cNvSpPr>
            <a:spLocks noGrp="1"/>
          </p:cNvSpPr>
          <p:nvPr>
            <p:ph idx="1"/>
          </p:nvPr>
        </p:nvSpPr>
        <p:spPr bwMode="auto">
          <a:xfrm>
            <a:off x="381000" y="1981200"/>
            <a:ext cx="11506200" cy="3163888"/>
          </a:xfrm>
          <a:noFill/>
          <a:ln>
            <a:miter lim="800000"/>
            <a:headEnd/>
            <a:tailEnd/>
          </a:ln>
        </p:spPr>
        <p:txBody>
          <a:bodyPr vert="horz" wrap="square" lIns="91440" tIns="45720" rIns="91440" bIns="45720" numCol="1" anchor="t" anchorCtr="0" compatLnSpc="1">
            <a:prstTxWarp prst="textNoShape">
              <a:avLst/>
            </a:prstTxWarp>
          </a:bodyPr>
          <a:lstStyle/>
          <a:p>
            <a:r>
              <a:rPr lang="en-US" sz="3000" dirty="0"/>
              <a:t>The ratio of number turns in the primary winding (N</a:t>
            </a:r>
            <a:r>
              <a:rPr lang="en-US" sz="3000" baseline="-25000" dirty="0"/>
              <a:t>P</a:t>
            </a:r>
            <a:r>
              <a:rPr lang="en-US" sz="3000" dirty="0"/>
              <a:t>) to the number of turns in the secondary (N</a:t>
            </a:r>
            <a:r>
              <a:rPr lang="en-US" sz="3000" baseline="-25000" dirty="0"/>
              <a:t>S</a:t>
            </a:r>
            <a:r>
              <a:rPr lang="en-US" sz="3000" dirty="0"/>
              <a:t>) determines how current and voltage are changed</a:t>
            </a:r>
          </a:p>
          <a:p>
            <a:r>
              <a:rPr lang="en-US" sz="3000" dirty="0"/>
              <a:t>Since most circuits are concerned with voltage, most transformer equations relate transformer input (primary) voltage (E</a:t>
            </a:r>
            <a:r>
              <a:rPr lang="en-US" sz="3000" baseline="-25000" dirty="0"/>
              <a:t>P</a:t>
            </a:r>
            <a:r>
              <a:rPr lang="en-US" sz="3000" dirty="0"/>
              <a:t>) to output (secondary) voltage (E</a:t>
            </a:r>
            <a:r>
              <a:rPr lang="en-US" sz="3000" baseline="-25000" dirty="0"/>
              <a:t>S</a:t>
            </a:r>
            <a:r>
              <a:rPr lang="en-US" sz="3000" dirty="0"/>
              <a:t>)</a:t>
            </a:r>
          </a:p>
          <a:p>
            <a:endParaRPr lang="en-US" dirty="0"/>
          </a:p>
        </p:txBody>
      </p:sp>
      <p:grpSp>
        <p:nvGrpSpPr>
          <p:cNvPr id="22" name="Group 21">
            <a:extLst>
              <a:ext uri="{FF2B5EF4-FFF2-40B4-BE49-F238E27FC236}">
                <a16:creationId xmlns:a16="http://schemas.microsoft.com/office/drawing/2014/main" id="{343A4B1E-44E9-5ECE-639F-180705F2514C}"/>
              </a:ext>
            </a:extLst>
          </p:cNvPr>
          <p:cNvGrpSpPr/>
          <p:nvPr/>
        </p:nvGrpSpPr>
        <p:grpSpPr>
          <a:xfrm>
            <a:off x="984617" y="5018312"/>
            <a:ext cx="6033206" cy="1043408"/>
            <a:chOff x="984617" y="5018312"/>
            <a:chExt cx="6033206" cy="1043408"/>
          </a:xfrm>
        </p:grpSpPr>
        <p:sp>
          <p:nvSpPr>
            <p:cNvPr id="6" name="TextBox 5">
              <a:extLst>
                <a:ext uri="{FF2B5EF4-FFF2-40B4-BE49-F238E27FC236}">
                  <a16:creationId xmlns:a16="http://schemas.microsoft.com/office/drawing/2014/main" id="{2DB12810-7153-B79A-5F9F-560BA3558232}"/>
                </a:ext>
              </a:extLst>
            </p:cNvPr>
            <p:cNvSpPr txBox="1"/>
            <p:nvPr/>
          </p:nvSpPr>
          <p:spPr>
            <a:xfrm>
              <a:off x="984617" y="5055767"/>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E</a:t>
              </a:r>
              <a:r>
                <a:rPr lang="en-US" sz="2400" baseline="-25000" dirty="0">
                  <a:latin typeface="Cambria Math" panose="02040503050406030204" pitchFamily="18" charset="0"/>
                  <a:ea typeface="Cambria Math" panose="02040503050406030204" pitchFamily="18" charset="0"/>
                </a:rPr>
                <a:t>S</a:t>
              </a:r>
            </a:p>
          </p:txBody>
        </p:sp>
        <p:sp>
          <p:nvSpPr>
            <p:cNvPr id="14" name="TextBox 13">
              <a:extLst>
                <a:ext uri="{FF2B5EF4-FFF2-40B4-BE49-F238E27FC236}">
                  <a16:creationId xmlns:a16="http://schemas.microsoft.com/office/drawing/2014/main" id="{25698337-77CF-B74E-9FA4-F97A7E5CFEA9}"/>
                </a:ext>
              </a:extLst>
            </p:cNvPr>
            <p:cNvSpPr txBox="1"/>
            <p:nvPr/>
          </p:nvSpPr>
          <p:spPr>
            <a:xfrm>
              <a:off x="984617" y="5600055"/>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E</a:t>
              </a:r>
              <a:r>
                <a:rPr lang="en-US" sz="2400" baseline="-25000" dirty="0">
                  <a:latin typeface="Cambria Math" panose="02040503050406030204" pitchFamily="18" charset="0"/>
                  <a:ea typeface="Cambria Math" panose="02040503050406030204" pitchFamily="18" charset="0"/>
                </a:rPr>
                <a:t>P</a:t>
              </a:r>
            </a:p>
          </p:txBody>
        </p:sp>
        <p:cxnSp>
          <p:nvCxnSpPr>
            <p:cNvPr id="16" name="Straight Connector 15">
              <a:extLst>
                <a:ext uri="{FF2B5EF4-FFF2-40B4-BE49-F238E27FC236}">
                  <a16:creationId xmlns:a16="http://schemas.microsoft.com/office/drawing/2014/main" id="{1C55D3DE-B9C8-4828-8BA4-C2F5AFD2DB2E}"/>
                </a:ext>
              </a:extLst>
            </p:cNvPr>
            <p:cNvCxnSpPr/>
            <p:nvPr/>
          </p:nvCxnSpPr>
          <p:spPr>
            <a:xfrm>
              <a:off x="995998" y="5579273"/>
              <a:ext cx="457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C3DB5B3-923C-234C-7BEB-504CC97E2649}"/>
                </a:ext>
              </a:extLst>
            </p:cNvPr>
            <p:cNvSpPr txBox="1"/>
            <p:nvPr/>
          </p:nvSpPr>
          <p:spPr>
            <a:xfrm>
              <a:off x="1924640" y="5055767"/>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N</a:t>
              </a:r>
              <a:r>
                <a:rPr lang="en-US" sz="2400" baseline="-25000" dirty="0">
                  <a:latin typeface="Cambria Math" panose="02040503050406030204" pitchFamily="18" charset="0"/>
                  <a:ea typeface="Cambria Math" panose="02040503050406030204" pitchFamily="18" charset="0"/>
                </a:rPr>
                <a:t>S</a:t>
              </a:r>
            </a:p>
          </p:txBody>
        </p:sp>
        <p:sp>
          <p:nvSpPr>
            <p:cNvPr id="20" name="TextBox 19">
              <a:extLst>
                <a:ext uri="{FF2B5EF4-FFF2-40B4-BE49-F238E27FC236}">
                  <a16:creationId xmlns:a16="http://schemas.microsoft.com/office/drawing/2014/main" id="{839A5961-A8BF-7613-49B5-B422E9DD3C60}"/>
                </a:ext>
              </a:extLst>
            </p:cNvPr>
            <p:cNvSpPr txBox="1"/>
            <p:nvPr/>
          </p:nvSpPr>
          <p:spPr>
            <a:xfrm>
              <a:off x="1924640" y="5600055"/>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N</a:t>
              </a:r>
              <a:r>
                <a:rPr lang="en-US" sz="2400" baseline="-25000" dirty="0">
                  <a:latin typeface="Cambria Math" panose="02040503050406030204" pitchFamily="18" charset="0"/>
                  <a:ea typeface="Cambria Math" panose="02040503050406030204" pitchFamily="18" charset="0"/>
                </a:rPr>
                <a:t>P</a:t>
              </a:r>
            </a:p>
          </p:txBody>
        </p:sp>
        <p:cxnSp>
          <p:nvCxnSpPr>
            <p:cNvPr id="21" name="Straight Connector 20">
              <a:extLst>
                <a:ext uri="{FF2B5EF4-FFF2-40B4-BE49-F238E27FC236}">
                  <a16:creationId xmlns:a16="http://schemas.microsoft.com/office/drawing/2014/main" id="{C97FEEF2-9F5D-08B2-AA52-ED34AE909AAC}"/>
                </a:ext>
              </a:extLst>
            </p:cNvPr>
            <p:cNvCxnSpPr/>
            <p:nvPr/>
          </p:nvCxnSpPr>
          <p:spPr>
            <a:xfrm>
              <a:off x="1936021" y="5579273"/>
              <a:ext cx="457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DC6ADB00-6F88-2885-668C-309FB6C07644}"/>
                </a:ext>
              </a:extLst>
            </p:cNvPr>
            <p:cNvSpPr txBox="1"/>
            <p:nvPr/>
          </p:nvSpPr>
          <p:spPr>
            <a:xfrm>
              <a:off x="1501249" y="5307380"/>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a:t>
              </a:r>
            </a:p>
          </p:txBody>
        </p:sp>
        <p:sp>
          <p:nvSpPr>
            <p:cNvPr id="23" name="TextBox 22">
              <a:extLst>
                <a:ext uri="{FF2B5EF4-FFF2-40B4-BE49-F238E27FC236}">
                  <a16:creationId xmlns:a16="http://schemas.microsoft.com/office/drawing/2014/main" id="{29167DF9-72C0-A784-442D-286CA632F80B}"/>
                </a:ext>
              </a:extLst>
            </p:cNvPr>
            <p:cNvSpPr txBox="1"/>
            <p:nvPr/>
          </p:nvSpPr>
          <p:spPr>
            <a:xfrm>
              <a:off x="6507192" y="5018312"/>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N</a:t>
              </a:r>
              <a:r>
                <a:rPr lang="en-US" sz="2400" baseline="-25000" dirty="0">
                  <a:latin typeface="Cambria Math" panose="02040503050406030204" pitchFamily="18" charset="0"/>
                  <a:ea typeface="Cambria Math" panose="02040503050406030204" pitchFamily="18" charset="0"/>
                </a:rPr>
                <a:t>S</a:t>
              </a:r>
            </a:p>
          </p:txBody>
        </p:sp>
        <p:sp>
          <p:nvSpPr>
            <p:cNvPr id="24" name="TextBox 23">
              <a:extLst>
                <a:ext uri="{FF2B5EF4-FFF2-40B4-BE49-F238E27FC236}">
                  <a16:creationId xmlns:a16="http://schemas.microsoft.com/office/drawing/2014/main" id="{7E688AF4-451E-7DCF-797C-FB5874735138}"/>
                </a:ext>
              </a:extLst>
            </p:cNvPr>
            <p:cNvSpPr txBox="1"/>
            <p:nvPr/>
          </p:nvSpPr>
          <p:spPr>
            <a:xfrm>
              <a:off x="6507192" y="5562600"/>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N</a:t>
              </a:r>
              <a:r>
                <a:rPr lang="en-US" sz="2400" baseline="-25000" dirty="0">
                  <a:latin typeface="Cambria Math" panose="02040503050406030204" pitchFamily="18" charset="0"/>
                  <a:ea typeface="Cambria Math" panose="02040503050406030204" pitchFamily="18" charset="0"/>
                </a:rPr>
                <a:t>P</a:t>
              </a:r>
            </a:p>
          </p:txBody>
        </p:sp>
        <p:cxnSp>
          <p:nvCxnSpPr>
            <p:cNvPr id="25" name="Straight Connector 24">
              <a:extLst>
                <a:ext uri="{FF2B5EF4-FFF2-40B4-BE49-F238E27FC236}">
                  <a16:creationId xmlns:a16="http://schemas.microsoft.com/office/drawing/2014/main" id="{2A887216-C0C7-5335-2B83-41CD6DEBC20B}"/>
                </a:ext>
              </a:extLst>
            </p:cNvPr>
            <p:cNvCxnSpPr/>
            <p:nvPr/>
          </p:nvCxnSpPr>
          <p:spPr>
            <a:xfrm>
              <a:off x="6518573" y="5541818"/>
              <a:ext cx="457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64A2FCF6-C7E2-9976-28E5-DB3B601DD028}"/>
                </a:ext>
              </a:extLst>
            </p:cNvPr>
            <p:cNvSpPr txBox="1"/>
            <p:nvPr/>
          </p:nvSpPr>
          <p:spPr>
            <a:xfrm>
              <a:off x="4516761" y="5307379"/>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E</a:t>
              </a:r>
              <a:r>
                <a:rPr lang="en-US" sz="2400" baseline="-25000" dirty="0">
                  <a:latin typeface="Cambria Math" panose="02040503050406030204" pitchFamily="18" charset="0"/>
                  <a:ea typeface="Cambria Math" panose="02040503050406030204" pitchFamily="18" charset="0"/>
                </a:rPr>
                <a:t>S</a:t>
              </a:r>
            </a:p>
          </p:txBody>
        </p:sp>
        <p:sp>
          <p:nvSpPr>
            <p:cNvPr id="27" name="TextBox 26">
              <a:extLst>
                <a:ext uri="{FF2B5EF4-FFF2-40B4-BE49-F238E27FC236}">
                  <a16:creationId xmlns:a16="http://schemas.microsoft.com/office/drawing/2014/main" id="{1294E354-C496-D164-7F0E-8EC011D827F8}"/>
                </a:ext>
              </a:extLst>
            </p:cNvPr>
            <p:cNvSpPr txBox="1"/>
            <p:nvPr/>
          </p:nvSpPr>
          <p:spPr>
            <a:xfrm>
              <a:off x="4957708" y="5286599"/>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a:t>
              </a:r>
            </a:p>
          </p:txBody>
        </p:sp>
        <p:sp>
          <p:nvSpPr>
            <p:cNvPr id="28" name="TextBox 27">
              <a:extLst>
                <a:ext uri="{FF2B5EF4-FFF2-40B4-BE49-F238E27FC236}">
                  <a16:creationId xmlns:a16="http://schemas.microsoft.com/office/drawing/2014/main" id="{C0C790D7-AEA6-9C8A-809E-6B29367B3DBC}"/>
                </a:ext>
              </a:extLst>
            </p:cNvPr>
            <p:cNvSpPr txBox="1"/>
            <p:nvPr/>
          </p:nvSpPr>
          <p:spPr>
            <a:xfrm>
              <a:off x="5381832" y="5307379"/>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E</a:t>
              </a:r>
              <a:r>
                <a:rPr lang="en-US" sz="2400" baseline="-25000" dirty="0">
                  <a:latin typeface="Cambria Math" panose="02040503050406030204" pitchFamily="18" charset="0"/>
                  <a:ea typeface="Cambria Math" panose="02040503050406030204" pitchFamily="18" charset="0"/>
                </a:rPr>
                <a:t>P</a:t>
              </a:r>
            </a:p>
          </p:txBody>
        </p:sp>
        <p:sp>
          <p:nvSpPr>
            <p:cNvPr id="31" name="TextBox 30">
              <a:extLst>
                <a:ext uri="{FF2B5EF4-FFF2-40B4-BE49-F238E27FC236}">
                  <a16:creationId xmlns:a16="http://schemas.microsoft.com/office/drawing/2014/main" id="{1264809D-4349-91FB-8EEA-83BA228A2527}"/>
                </a:ext>
              </a:extLst>
            </p:cNvPr>
            <p:cNvSpPr txBox="1"/>
            <p:nvPr/>
          </p:nvSpPr>
          <p:spPr>
            <a:xfrm>
              <a:off x="5892463" y="5288197"/>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a:t>
              </a:r>
            </a:p>
          </p:txBody>
        </p:sp>
        <p:sp>
          <p:nvSpPr>
            <p:cNvPr id="32" name="TextBox 31">
              <a:extLst>
                <a:ext uri="{FF2B5EF4-FFF2-40B4-BE49-F238E27FC236}">
                  <a16:creationId xmlns:a16="http://schemas.microsoft.com/office/drawing/2014/main" id="{F02F2E3F-4391-54BD-E319-1021A9A87BD4}"/>
                </a:ext>
              </a:extLst>
            </p:cNvPr>
            <p:cNvSpPr txBox="1"/>
            <p:nvPr/>
          </p:nvSpPr>
          <p:spPr>
            <a:xfrm>
              <a:off x="3345871" y="5249144"/>
              <a:ext cx="789549"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OR</a:t>
              </a: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randombar(horizontal)">
                                      <p:cBhvr>
                                        <p:cTn id="1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Power Calculation Examples</a:t>
            </a:r>
          </a:p>
        </p:txBody>
      </p:sp>
      <p:sp>
        <p:nvSpPr>
          <p:cNvPr id="3" name="TextBox 2"/>
          <p:cNvSpPr txBox="1">
            <a:spLocks noChangeArrowheads="1"/>
          </p:cNvSpPr>
          <p:nvPr/>
        </p:nvSpPr>
        <p:spPr bwMode="auto">
          <a:xfrm>
            <a:off x="381000" y="2154238"/>
            <a:ext cx="11125200" cy="830262"/>
          </a:xfrm>
          <a:prstGeom prst="rect">
            <a:avLst/>
          </a:prstGeom>
          <a:noFill/>
          <a:ln w="9525">
            <a:noFill/>
            <a:miter lim="800000"/>
            <a:headEnd/>
            <a:tailEnd/>
          </a:ln>
        </p:spPr>
        <p:txBody>
          <a:bodyPr>
            <a:spAutoFit/>
          </a:bodyPr>
          <a:lstStyle/>
          <a:p>
            <a:r>
              <a:rPr lang="en-US" sz="2400">
                <a:solidFill>
                  <a:srgbClr val="C00000"/>
                </a:solidFill>
              </a:rPr>
              <a:t>To find out how many watts of electrical power are used if 400 Vdc is supplied to an 800 Ω resistor …</a:t>
            </a:r>
          </a:p>
        </p:txBody>
      </p:sp>
      <p:sp>
        <p:nvSpPr>
          <p:cNvPr id="6" name="TextBox 5"/>
          <p:cNvSpPr txBox="1">
            <a:spLocks noRot="1" noChangeAspect="1" noMove="1" noResize="1" noEditPoints="1" noAdjustHandles="1" noChangeArrowheads="1" noChangeShapeType="1" noTextEdit="1"/>
          </p:cNvSpPr>
          <p:nvPr/>
        </p:nvSpPr>
        <p:spPr>
          <a:xfrm>
            <a:off x="1371600" y="3581400"/>
            <a:ext cx="9067800" cy="874663"/>
          </a:xfrm>
          <a:prstGeom prst="rect">
            <a:avLst/>
          </a:prstGeom>
          <a:blipFill>
            <a:blip r:embed="rId2"/>
            <a:stretch>
              <a:fillRect t="-4895" b="-18881"/>
            </a:stretch>
          </a:blipFill>
        </p:spPr>
        <p:txBody>
          <a:bodyPr/>
          <a:lstStyle/>
          <a:p>
            <a:pPr fontAlgn="auto">
              <a:spcBef>
                <a:spcPts val="0"/>
              </a:spcBef>
              <a:spcAft>
                <a:spcPts val="0"/>
              </a:spcAft>
              <a:defRPr/>
            </a:pPr>
            <a:r>
              <a:rPr lang="en-US">
                <a:noFill/>
                <a:latin typeface="+mn-lt"/>
                <a:cs typeface="+mn-cs"/>
              </a:rPr>
              <a:t> </a:t>
            </a:r>
          </a:p>
        </p:txBody>
      </p:sp>
      <p:sp>
        <p:nvSpPr>
          <p:cNvPr id="20484" name="TextBox 4"/>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82F2ADBE-EF73-45DC-BB20-CF47B81C8ECB}" type="slidenum">
              <a:rPr lang="en-US" sz="1600">
                <a:solidFill>
                  <a:schemeClr val="bg1"/>
                </a:solidFill>
              </a:rPr>
              <a:pPr algn="r"/>
              <a:t>7</a:t>
            </a:fld>
            <a:endParaRPr 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3"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Transformer “Math” Examples</a:t>
            </a:r>
          </a:p>
        </p:txBody>
      </p:sp>
      <p:sp>
        <p:nvSpPr>
          <p:cNvPr id="84994" name="TextBox 2"/>
          <p:cNvSpPr txBox="1">
            <a:spLocks noChangeArrowheads="1"/>
          </p:cNvSpPr>
          <p:nvPr/>
        </p:nvSpPr>
        <p:spPr bwMode="auto">
          <a:xfrm>
            <a:off x="569913" y="2360551"/>
            <a:ext cx="10820400" cy="830263"/>
          </a:xfrm>
          <a:prstGeom prst="rect">
            <a:avLst/>
          </a:prstGeom>
          <a:noFill/>
          <a:ln w="9525">
            <a:noFill/>
            <a:miter lim="800000"/>
            <a:headEnd/>
            <a:tailEnd/>
          </a:ln>
        </p:spPr>
        <p:txBody>
          <a:bodyPr>
            <a:spAutoFit/>
          </a:bodyPr>
          <a:lstStyle/>
          <a:p>
            <a:r>
              <a:rPr lang="en-US" sz="2400"/>
              <a:t>What is the voltage across a 500-turn secondary winding if 120V ac is applied across the 2250-turn primary winding?</a:t>
            </a:r>
          </a:p>
        </p:txBody>
      </p:sp>
      <p:sp>
        <p:nvSpPr>
          <p:cNvPr id="6" name="TextBox 5"/>
          <p:cNvSpPr txBox="1">
            <a:spLocks noRot="1" noChangeAspect="1" noMove="1" noResize="1" noEditPoints="1" noAdjustHandles="1" noChangeArrowheads="1" noChangeShapeType="1" noTextEdit="1"/>
          </p:cNvSpPr>
          <p:nvPr/>
        </p:nvSpPr>
        <p:spPr bwMode="auto">
          <a:xfrm>
            <a:off x="806644" y="4193130"/>
            <a:ext cx="1712492" cy="430600"/>
          </a:xfrm>
          <a:prstGeom prst="rect">
            <a:avLst/>
          </a:prstGeom>
          <a:blipFill>
            <a:blip r:embed="rId2"/>
            <a:stretch>
              <a:fillRect/>
            </a:stretch>
          </a:blipFill>
        </p:spPr>
        <p:txBody>
          <a:bodyPr/>
          <a:lstStyle/>
          <a:p>
            <a:pPr fontAlgn="auto">
              <a:spcBef>
                <a:spcPts val="0"/>
              </a:spcBef>
              <a:spcAft>
                <a:spcPts val="0"/>
              </a:spcAft>
              <a:defRPr/>
            </a:pPr>
            <a:r>
              <a:rPr lang="en-US">
                <a:noFill/>
                <a:latin typeface="+mn-lt"/>
                <a:cs typeface="+mn-cs"/>
              </a:rPr>
              <a:t> </a:t>
            </a:r>
          </a:p>
        </p:txBody>
      </p:sp>
      <p:grpSp>
        <p:nvGrpSpPr>
          <p:cNvPr id="7" name="Group 6"/>
          <p:cNvGrpSpPr>
            <a:grpSpLocks/>
          </p:cNvGrpSpPr>
          <p:nvPr/>
        </p:nvGrpSpPr>
        <p:grpSpPr bwMode="auto">
          <a:xfrm>
            <a:off x="3122613" y="3922713"/>
            <a:ext cx="2857500" cy="817562"/>
            <a:chOff x="3687642" y="5334000"/>
            <a:chExt cx="2858255" cy="818237"/>
          </a:xfrm>
        </p:grpSpPr>
        <p:sp>
          <p:nvSpPr>
            <p:cNvPr id="8" name="TextBox 7"/>
            <p:cNvSpPr txBox="1">
              <a:spLocks noRot="1" noChangeAspect="1" noMove="1" noResize="1" noEditPoints="1" noAdjustHandles="1" noChangeArrowheads="1" noChangeShapeType="1" noTextEdit="1"/>
            </p:cNvSpPr>
            <p:nvPr/>
          </p:nvSpPr>
          <p:spPr>
            <a:xfrm>
              <a:off x="5661039" y="5334000"/>
              <a:ext cx="884858" cy="818237"/>
            </a:xfrm>
            <a:prstGeom prst="rect">
              <a:avLst/>
            </a:prstGeom>
            <a:blipFill>
              <a:blip r:embed="rId3"/>
              <a:stretch>
                <a:fillRect/>
              </a:stretch>
            </a:blipFill>
          </p:spPr>
          <p:txBody>
            <a:bodyPr/>
            <a:lstStyle/>
            <a:p>
              <a:pPr fontAlgn="auto">
                <a:spcBef>
                  <a:spcPts val="0"/>
                </a:spcBef>
                <a:spcAft>
                  <a:spcPts val="0"/>
                </a:spcAft>
                <a:defRPr/>
              </a:pPr>
              <a:r>
                <a:rPr lang="en-US">
                  <a:noFill/>
                  <a:latin typeface="+mn-lt"/>
                  <a:cs typeface="+mn-cs"/>
                </a:rPr>
                <a:t> </a:t>
              </a:r>
            </a:p>
          </p:txBody>
        </p:sp>
        <p:sp>
          <p:nvSpPr>
            <p:cNvPr id="9" name="TextBox 8"/>
            <p:cNvSpPr txBox="1">
              <a:spLocks noRot="1" noChangeAspect="1" noMove="1" noResize="1" noEditPoints="1" noAdjustHandles="1" noChangeArrowheads="1" noChangeShapeType="1" noTextEdit="1"/>
            </p:cNvSpPr>
            <p:nvPr/>
          </p:nvSpPr>
          <p:spPr>
            <a:xfrm>
              <a:off x="3687642" y="5508709"/>
              <a:ext cx="2018373" cy="430887"/>
            </a:xfrm>
            <a:prstGeom prst="rect">
              <a:avLst/>
            </a:prstGeom>
            <a:blipFill>
              <a:blip r:embed="rId4"/>
              <a:stretch>
                <a:fillRect/>
              </a:stretch>
            </a:blipFill>
          </p:spPr>
          <p:txBody>
            <a:bodyPr/>
            <a:lstStyle/>
            <a:p>
              <a:pPr fontAlgn="auto">
                <a:spcBef>
                  <a:spcPts val="0"/>
                </a:spcBef>
                <a:spcAft>
                  <a:spcPts val="0"/>
                </a:spcAft>
                <a:defRPr/>
              </a:pPr>
              <a:r>
                <a:rPr lang="en-US">
                  <a:noFill/>
                  <a:latin typeface="+mn-lt"/>
                  <a:cs typeface="+mn-cs"/>
                </a:rPr>
                <a:t> </a:t>
              </a:r>
            </a:p>
          </p:txBody>
        </p:sp>
      </p:grpSp>
      <p:grpSp>
        <p:nvGrpSpPr>
          <p:cNvPr id="10" name="Group 9"/>
          <p:cNvGrpSpPr>
            <a:grpSpLocks/>
          </p:cNvGrpSpPr>
          <p:nvPr/>
        </p:nvGrpSpPr>
        <p:grpSpPr bwMode="auto">
          <a:xfrm>
            <a:off x="6096000" y="4067175"/>
            <a:ext cx="2932113" cy="446088"/>
            <a:chOff x="3687642" y="5493569"/>
            <a:chExt cx="2931993" cy="446027"/>
          </a:xfrm>
        </p:grpSpPr>
        <p:sp>
          <p:nvSpPr>
            <p:cNvPr id="11" name="TextBox 10"/>
            <p:cNvSpPr txBox="1">
              <a:spLocks noRot="1" noChangeAspect="1" noMove="1" noResize="1" noEditPoints="1" noAdjustHandles="1" noChangeArrowheads="1" noChangeShapeType="1" noTextEdit="1"/>
            </p:cNvSpPr>
            <p:nvPr/>
          </p:nvSpPr>
          <p:spPr>
            <a:xfrm>
              <a:off x="5661039" y="5493569"/>
              <a:ext cx="958596" cy="430887"/>
            </a:xfrm>
            <a:prstGeom prst="rect">
              <a:avLst/>
            </a:prstGeom>
            <a:blipFill>
              <a:blip r:embed="rId5"/>
              <a:stretch>
                <a:fillRect/>
              </a:stretch>
            </a:blipFill>
          </p:spPr>
          <p:txBody>
            <a:bodyPr/>
            <a:lstStyle/>
            <a:p>
              <a:pPr fontAlgn="auto">
                <a:spcBef>
                  <a:spcPts val="0"/>
                </a:spcBef>
                <a:spcAft>
                  <a:spcPts val="0"/>
                </a:spcAft>
                <a:defRPr/>
              </a:pPr>
              <a:r>
                <a:rPr lang="en-US">
                  <a:noFill/>
                  <a:latin typeface="+mn-lt"/>
                  <a:cs typeface="+mn-cs"/>
                </a:rPr>
                <a:t> </a:t>
              </a:r>
            </a:p>
          </p:txBody>
        </p:sp>
        <p:sp>
          <p:nvSpPr>
            <p:cNvPr id="12" name="TextBox 11"/>
            <p:cNvSpPr txBox="1">
              <a:spLocks noRot="1" noChangeAspect="1" noMove="1" noResize="1" noEditPoints="1" noAdjustHandles="1" noChangeArrowheads="1" noChangeShapeType="1" noTextEdit="1"/>
            </p:cNvSpPr>
            <p:nvPr/>
          </p:nvSpPr>
          <p:spPr>
            <a:xfrm>
              <a:off x="3687642" y="5508709"/>
              <a:ext cx="2018373" cy="430887"/>
            </a:xfrm>
            <a:prstGeom prst="rect">
              <a:avLst/>
            </a:prstGeom>
            <a:blipFill>
              <a:blip r:embed="rId6"/>
              <a:stretch>
                <a:fillRect/>
              </a:stretch>
            </a:blipFill>
          </p:spPr>
          <p:txBody>
            <a:bodyPr/>
            <a:lstStyle/>
            <a:p>
              <a:pPr fontAlgn="auto">
                <a:spcBef>
                  <a:spcPts val="0"/>
                </a:spcBef>
                <a:spcAft>
                  <a:spcPts val="0"/>
                </a:spcAft>
                <a:defRPr/>
              </a:pPr>
              <a:r>
                <a:rPr lang="en-US">
                  <a:noFill/>
                  <a:latin typeface="+mn-lt"/>
                  <a:cs typeface="+mn-cs"/>
                </a:rPr>
                <a:t> </a:t>
              </a:r>
            </a:p>
          </p:txBody>
        </p:sp>
      </p:grpSp>
      <p:sp>
        <p:nvSpPr>
          <p:cNvPr id="15" name="TextBox 14"/>
          <p:cNvSpPr txBox="1">
            <a:spLocks noRot="1" noChangeAspect="1" noMove="1" noResize="1" noEditPoints="1" noAdjustHandles="1" noChangeArrowheads="1" noChangeShapeType="1" noTextEdit="1"/>
          </p:cNvSpPr>
          <p:nvPr/>
        </p:nvSpPr>
        <p:spPr>
          <a:xfrm>
            <a:off x="9112972" y="4033777"/>
            <a:ext cx="1402628" cy="430887"/>
          </a:xfrm>
          <a:prstGeom prst="rect">
            <a:avLst/>
          </a:prstGeom>
          <a:blipFill>
            <a:blip r:embed="rId7"/>
            <a:stretch>
              <a:fillRect t="-25714" r="-13043" b="-50000"/>
            </a:stretch>
          </a:blipFill>
        </p:spPr>
        <p:txBody>
          <a:bodyPr/>
          <a:lstStyle/>
          <a:p>
            <a:pPr fontAlgn="auto">
              <a:spcBef>
                <a:spcPts val="0"/>
              </a:spcBef>
              <a:spcAft>
                <a:spcPts val="0"/>
              </a:spcAft>
              <a:defRPr/>
            </a:pPr>
            <a:r>
              <a:rPr lang="en-US">
                <a:noFill/>
                <a:latin typeface="+mn-lt"/>
                <a:cs typeface="+mn-cs"/>
              </a:rPr>
              <a:t> </a:t>
            </a:r>
          </a:p>
        </p:txBody>
      </p:sp>
      <p:grpSp>
        <p:nvGrpSpPr>
          <p:cNvPr id="14" name="Group 13">
            <a:extLst>
              <a:ext uri="{FF2B5EF4-FFF2-40B4-BE49-F238E27FC236}">
                <a16:creationId xmlns:a16="http://schemas.microsoft.com/office/drawing/2014/main" id="{C3093020-EA7E-E9F4-2286-AA683E725F23}"/>
              </a:ext>
            </a:extLst>
          </p:cNvPr>
          <p:cNvGrpSpPr/>
          <p:nvPr/>
        </p:nvGrpSpPr>
        <p:grpSpPr>
          <a:xfrm>
            <a:off x="2549616" y="3851205"/>
            <a:ext cx="685800" cy="983247"/>
            <a:chOff x="2549616" y="3896925"/>
            <a:chExt cx="685800" cy="983247"/>
          </a:xfrm>
        </p:grpSpPr>
        <p:sp>
          <p:nvSpPr>
            <p:cNvPr id="2" name="TextBox 1">
              <a:extLst>
                <a:ext uri="{FF2B5EF4-FFF2-40B4-BE49-F238E27FC236}">
                  <a16:creationId xmlns:a16="http://schemas.microsoft.com/office/drawing/2014/main" id="{B84C5EA4-6B2B-4012-09E7-C1A1A423B02C}"/>
                </a:ext>
              </a:extLst>
            </p:cNvPr>
            <p:cNvSpPr txBox="1"/>
            <p:nvPr/>
          </p:nvSpPr>
          <p:spPr>
            <a:xfrm>
              <a:off x="2549616" y="3896925"/>
              <a:ext cx="685800" cy="461665"/>
            </a:xfrm>
            <a:prstGeom prst="rect">
              <a:avLst/>
            </a:prstGeom>
            <a:noFill/>
          </p:spPr>
          <p:txBody>
            <a:bodyPr wrap="square" rtlCol="0">
              <a:spAutoFit/>
            </a:bodyPr>
            <a:lstStyle/>
            <a:p>
              <a:r>
                <a:rPr lang="en-US" sz="2400" i="1" dirty="0">
                  <a:latin typeface="Cambria Math" panose="02040503050406030204" pitchFamily="18" charset="0"/>
                  <a:ea typeface="Cambria Math" panose="02040503050406030204" pitchFamily="18" charset="0"/>
                </a:rPr>
                <a:t>N</a:t>
              </a:r>
              <a:r>
                <a:rPr lang="en-US" sz="2400" i="1" baseline="-25000" dirty="0">
                  <a:latin typeface="Cambria Math" panose="02040503050406030204" pitchFamily="18" charset="0"/>
                  <a:ea typeface="Cambria Math" panose="02040503050406030204" pitchFamily="18" charset="0"/>
                </a:rPr>
                <a:t>S</a:t>
              </a:r>
            </a:p>
          </p:txBody>
        </p:sp>
        <p:sp>
          <p:nvSpPr>
            <p:cNvPr id="16" name="TextBox 15">
              <a:extLst>
                <a:ext uri="{FF2B5EF4-FFF2-40B4-BE49-F238E27FC236}">
                  <a16:creationId xmlns:a16="http://schemas.microsoft.com/office/drawing/2014/main" id="{7599F281-717B-DBC8-1720-E2423272D5F1}"/>
                </a:ext>
              </a:extLst>
            </p:cNvPr>
            <p:cNvSpPr txBox="1"/>
            <p:nvPr/>
          </p:nvSpPr>
          <p:spPr>
            <a:xfrm>
              <a:off x="2549616" y="4418507"/>
              <a:ext cx="685800" cy="461665"/>
            </a:xfrm>
            <a:prstGeom prst="rect">
              <a:avLst/>
            </a:prstGeom>
            <a:noFill/>
          </p:spPr>
          <p:txBody>
            <a:bodyPr wrap="square" rtlCol="0">
              <a:spAutoFit/>
            </a:bodyPr>
            <a:lstStyle/>
            <a:p>
              <a:r>
                <a:rPr lang="en-US" sz="2400" i="1" dirty="0">
                  <a:latin typeface="Cambria Math" panose="02040503050406030204" pitchFamily="18" charset="0"/>
                  <a:ea typeface="Cambria Math" panose="02040503050406030204" pitchFamily="18" charset="0"/>
                </a:rPr>
                <a:t>N</a:t>
              </a:r>
              <a:r>
                <a:rPr lang="en-US" sz="2400" i="1" baseline="-25000" dirty="0">
                  <a:latin typeface="Cambria Math" panose="02040503050406030204" pitchFamily="18" charset="0"/>
                  <a:ea typeface="Cambria Math" panose="02040503050406030204" pitchFamily="18" charset="0"/>
                </a:rPr>
                <a:t>P</a:t>
              </a:r>
            </a:p>
          </p:txBody>
        </p:sp>
        <p:cxnSp>
          <p:nvCxnSpPr>
            <p:cNvPr id="13" name="Straight Connector 12">
              <a:extLst>
                <a:ext uri="{FF2B5EF4-FFF2-40B4-BE49-F238E27FC236}">
                  <a16:creationId xmlns:a16="http://schemas.microsoft.com/office/drawing/2014/main" id="{E351A08C-B818-7C10-2715-E7434973A9C3}"/>
                </a:ext>
              </a:extLst>
            </p:cNvPr>
            <p:cNvCxnSpPr/>
            <p:nvPr/>
          </p:nvCxnSpPr>
          <p:spPr>
            <a:xfrm>
              <a:off x="2549616" y="4418507"/>
              <a:ext cx="496887"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randombar(horizontal)">
                                      <p:cBhvr>
                                        <p:cTn id="7" dur="500"/>
                                        <p:tgtEl>
                                          <p:spTgt spid="6"/>
                                        </p:tgtEl>
                                      </p:cBhvr>
                                    </p:animEffect>
                                  </p:childTnLst>
                                </p:cTn>
                              </p:par>
                              <p:par>
                                <p:cTn id="8" presetID="14" presetClass="entr" presetSubtype="1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randombar(horizontal)">
                                      <p:cBhvr>
                                        <p:cTn id="10" dur="5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randombar(horizontal)">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randombar(horizontal)">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14" presetClass="entr" presetSubtype="10" fill="hold" grpId="0" nodeType="clickEffect">
                                  <p:stCondLst>
                                    <p:cond delay="0"/>
                                  </p:stCondLst>
                                  <p:childTnLst>
                                    <p:set>
                                      <p:cBhvr>
                                        <p:cTn id="24" dur="1" fill="hold">
                                          <p:stCondLst>
                                            <p:cond delay="0"/>
                                          </p:stCondLst>
                                        </p:cTn>
                                        <p:tgtEl>
                                          <p:spTgt spid="15"/>
                                        </p:tgtEl>
                                        <p:attrNameLst>
                                          <p:attrName>style.visibility</p:attrName>
                                        </p:attrNameLst>
                                      </p:cBhvr>
                                      <p:to>
                                        <p:strVal val="visible"/>
                                      </p:to>
                                    </p:set>
                                    <p:animEffect transition="in" filter="randombar(horizontal)">
                                      <p:cBhvr>
                                        <p:cTn id="2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5" grpId="0" animBg="1"/>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7"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Transformer “Math” Examples (cont.)</a:t>
            </a:r>
          </a:p>
        </p:txBody>
      </p:sp>
      <p:sp>
        <p:nvSpPr>
          <p:cNvPr id="86018" name="TextBox 2"/>
          <p:cNvSpPr txBox="1">
            <a:spLocks noChangeArrowheads="1"/>
          </p:cNvSpPr>
          <p:nvPr/>
        </p:nvSpPr>
        <p:spPr bwMode="auto">
          <a:xfrm>
            <a:off x="497971" y="2347863"/>
            <a:ext cx="10820400" cy="830263"/>
          </a:xfrm>
          <a:prstGeom prst="rect">
            <a:avLst/>
          </a:prstGeom>
          <a:noFill/>
          <a:ln w="9525">
            <a:noFill/>
            <a:miter lim="800000"/>
            <a:headEnd/>
            <a:tailEnd/>
          </a:ln>
        </p:spPr>
        <p:txBody>
          <a:bodyPr>
            <a:spAutoFit/>
          </a:bodyPr>
          <a:lstStyle/>
          <a:p>
            <a:r>
              <a:rPr lang="en-US" sz="2400"/>
              <a:t>What would be the secondary-to-primary turns ratio to change 115V ac to 500V ac?</a:t>
            </a:r>
          </a:p>
        </p:txBody>
      </p:sp>
      <p:sp>
        <p:nvSpPr>
          <p:cNvPr id="13" name="TextBox 12"/>
          <p:cNvSpPr txBox="1">
            <a:spLocks noChangeArrowheads="1"/>
          </p:cNvSpPr>
          <p:nvPr/>
        </p:nvSpPr>
        <p:spPr bwMode="auto">
          <a:xfrm>
            <a:off x="2574925" y="3854450"/>
            <a:ext cx="2725738" cy="461963"/>
          </a:xfrm>
          <a:prstGeom prst="rect">
            <a:avLst/>
          </a:prstGeom>
          <a:noFill/>
          <a:ln w="9525">
            <a:noFill/>
            <a:miter lim="800000"/>
            <a:headEnd/>
            <a:tailEnd/>
          </a:ln>
        </p:spPr>
        <p:txBody>
          <a:bodyPr>
            <a:spAutoFit/>
          </a:bodyPr>
          <a:lstStyle/>
          <a:p>
            <a:r>
              <a:rPr lang="en-US" sz="2400">
                <a:latin typeface="Cambria Math" pitchFamily="18" charset="0"/>
              </a:rPr>
              <a:t>… is the same as …</a:t>
            </a:r>
          </a:p>
        </p:txBody>
      </p:sp>
      <p:grpSp>
        <p:nvGrpSpPr>
          <p:cNvPr id="27" name="Group 26"/>
          <p:cNvGrpSpPr>
            <a:grpSpLocks/>
          </p:cNvGrpSpPr>
          <p:nvPr/>
        </p:nvGrpSpPr>
        <p:grpSpPr bwMode="auto">
          <a:xfrm>
            <a:off x="3097213" y="5181600"/>
            <a:ext cx="1690687" cy="817563"/>
            <a:chOff x="914400" y="5334000"/>
            <a:chExt cx="1691537" cy="818237"/>
          </a:xfrm>
        </p:grpSpPr>
        <p:sp>
          <p:nvSpPr>
            <p:cNvPr id="86028" name="TextBox 27"/>
            <p:cNvSpPr txBox="1">
              <a:spLocks noChangeArrowheads="1"/>
            </p:cNvSpPr>
            <p:nvPr/>
          </p:nvSpPr>
          <p:spPr bwMode="auto">
            <a:xfrm>
              <a:off x="914400" y="5334000"/>
              <a:ext cx="65" cy="430887"/>
            </a:xfrm>
            <a:prstGeom prst="rect">
              <a:avLst/>
            </a:prstGeom>
            <a:noFill/>
            <a:ln w="9525">
              <a:noFill/>
              <a:miter lim="800000"/>
              <a:headEnd/>
              <a:tailEnd/>
            </a:ln>
          </p:spPr>
          <p:txBody>
            <a:bodyPr wrap="none" lIns="0" tIns="0" rIns="0" bIns="0">
              <a:spAutoFit/>
            </a:bodyPr>
            <a:lstStyle/>
            <a:p>
              <a:endParaRPr lang="en-US" sz="2800">
                <a:latin typeface="Times New Roman" pitchFamily="18" charset="0"/>
              </a:endParaRPr>
            </a:p>
          </p:txBody>
        </p:sp>
        <p:sp>
          <p:nvSpPr>
            <p:cNvPr id="29" name="TextBox 28"/>
            <p:cNvSpPr txBox="1">
              <a:spLocks noRot="1" noChangeAspect="1" noMove="1" noResize="1" noEditPoints="1" noAdjustHandles="1" noChangeArrowheads="1" noChangeShapeType="1" noTextEdit="1"/>
            </p:cNvSpPr>
            <p:nvPr/>
          </p:nvSpPr>
          <p:spPr>
            <a:xfrm>
              <a:off x="1919852" y="5334000"/>
              <a:ext cx="686085" cy="818237"/>
            </a:xfrm>
            <a:prstGeom prst="rect">
              <a:avLst/>
            </a:prstGeom>
            <a:blipFill>
              <a:blip r:embed="rId2"/>
              <a:stretch>
                <a:fillRect/>
              </a:stretch>
            </a:blipFill>
          </p:spPr>
          <p:txBody>
            <a:bodyPr/>
            <a:lstStyle/>
            <a:p>
              <a:pPr fontAlgn="auto">
                <a:spcBef>
                  <a:spcPts val="0"/>
                </a:spcBef>
                <a:spcAft>
                  <a:spcPts val="0"/>
                </a:spcAft>
                <a:defRPr/>
              </a:pPr>
              <a:r>
                <a:rPr lang="en-US">
                  <a:noFill/>
                  <a:latin typeface="+mn-lt"/>
                  <a:cs typeface="+mn-cs"/>
                </a:rPr>
                <a:t> </a:t>
              </a:r>
            </a:p>
          </p:txBody>
        </p:sp>
        <p:sp>
          <p:nvSpPr>
            <p:cNvPr id="86030" name="TextBox 29"/>
            <p:cNvSpPr txBox="1">
              <a:spLocks noChangeArrowheads="1"/>
            </p:cNvSpPr>
            <p:nvPr/>
          </p:nvSpPr>
          <p:spPr bwMode="auto">
            <a:xfrm>
              <a:off x="1471170" y="5474295"/>
              <a:ext cx="762000" cy="523220"/>
            </a:xfrm>
            <a:prstGeom prst="rect">
              <a:avLst/>
            </a:prstGeom>
            <a:noFill/>
            <a:ln w="9525">
              <a:noFill/>
              <a:miter lim="800000"/>
              <a:headEnd/>
              <a:tailEnd/>
            </a:ln>
          </p:spPr>
          <p:txBody>
            <a:bodyPr>
              <a:spAutoFit/>
            </a:bodyPr>
            <a:lstStyle/>
            <a:p>
              <a:r>
                <a:rPr lang="en-US" sz="2800">
                  <a:latin typeface="Cambria Math" pitchFamily="18" charset="0"/>
                </a:rPr>
                <a:t>=</a:t>
              </a:r>
            </a:p>
          </p:txBody>
        </p:sp>
      </p:grpSp>
      <p:grpSp>
        <p:nvGrpSpPr>
          <p:cNvPr id="31" name="Group 30"/>
          <p:cNvGrpSpPr>
            <a:grpSpLocks/>
          </p:cNvGrpSpPr>
          <p:nvPr/>
        </p:nvGrpSpPr>
        <p:grpSpPr bwMode="auto">
          <a:xfrm>
            <a:off x="4522788" y="5181600"/>
            <a:ext cx="1765300" cy="663575"/>
            <a:chOff x="914400" y="5334000"/>
            <a:chExt cx="1765275" cy="663515"/>
          </a:xfrm>
        </p:grpSpPr>
        <p:sp>
          <p:nvSpPr>
            <p:cNvPr id="86025" name="TextBox 31"/>
            <p:cNvSpPr txBox="1">
              <a:spLocks noChangeArrowheads="1"/>
            </p:cNvSpPr>
            <p:nvPr/>
          </p:nvSpPr>
          <p:spPr bwMode="auto">
            <a:xfrm>
              <a:off x="914400" y="5334000"/>
              <a:ext cx="65" cy="430887"/>
            </a:xfrm>
            <a:prstGeom prst="rect">
              <a:avLst/>
            </a:prstGeom>
            <a:noFill/>
            <a:ln w="9525">
              <a:noFill/>
              <a:miter lim="800000"/>
              <a:headEnd/>
              <a:tailEnd/>
            </a:ln>
          </p:spPr>
          <p:txBody>
            <a:bodyPr wrap="none" lIns="0" tIns="0" rIns="0" bIns="0">
              <a:spAutoFit/>
            </a:bodyPr>
            <a:lstStyle/>
            <a:p>
              <a:endParaRPr lang="en-US" sz="2800">
                <a:latin typeface="Times New Roman" pitchFamily="18" charset="0"/>
              </a:endParaRPr>
            </a:p>
          </p:txBody>
        </p:sp>
        <p:sp>
          <p:nvSpPr>
            <p:cNvPr id="33" name="TextBox 32"/>
            <p:cNvSpPr txBox="1">
              <a:spLocks noRot="1" noChangeAspect="1" noMove="1" noResize="1" noEditPoints="1" noAdjustHandles="1" noChangeArrowheads="1" noChangeShapeType="1" noTextEdit="1"/>
            </p:cNvSpPr>
            <p:nvPr/>
          </p:nvSpPr>
          <p:spPr>
            <a:xfrm>
              <a:off x="1919852" y="5522682"/>
              <a:ext cx="759823" cy="430887"/>
            </a:xfrm>
            <a:prstGeom prst="rect">
              <a:avLst/>
            </a:prstGeom>
            <a:blipFill>
              <a:blip r:embed="rId3"/>
              <a:stretch>
                <a:fillRect/>
              </a:stretch>
            </a:blipFill>
          </p:spPr>
          <p:txBody>
            <a:bodyPr/>
            <a:lstStyle/>
            <a:p>
              <a:pPr fontAlgn="auto">
                <a:spcBef>
                  <a:spcPts val="0"/>
                </a:spcBef>
                <a:spcAft>
                  <a:spcPts val="0"/>
                </a:spcAft>
                <a:defRPr/>
              </a:pPr>
              <a:r>
                <a:rPr lang="en-US">
                  <a:noFill/>
                  <a:latin typeface="+mn-lt"/>
                  <a:cs typeface="+mn-cs"/>
                </a:rPr>
                <a:t> </a:t>
              </a:r>
            </a:p>
          </p:txBody>
        </p:sp>
        <p:sp>
          <p:nvSpPr>
            <p:cNvPr id="86027" name="TextBox 33"/>
            <p:cNvSpPr txBox="1">
              <a:spLocks noChangeArrowheads="1"/>
            </p:cNvSpPr>
            <p:nvPr/>
          </p:nvSpPr>
          <p:spPr bwMode="auto">
            <a:xfrm>
              <a:off x="1471170" y="5474295"/>
              <a:ext cx="762000" cy="523220"/>
            </a:xfrm>
            <a:prstGeom prst="rect">
              <a:avLst/>
            </a:prstGeom>
            <a:noFill/>
            <a:ln w="9525">
              <a:noFill/>
              <a:miter lim="800000"/>
              <a:headEnd/>
              <a:tailEnd/>
            </a:ln>
          </p:spPr>
          <p:txBody>
            <a:bodyPr>
              <a:spAutoFit/>
            </a:bodyPr>
            <a:lstStyle/>
            <a:p>
              <a:r>
                <a:rPr lang="en-US" sz="2800">
                  <a:latin typeface="Cambria Math" pitchFamily="18" charset="0"/>
                </a:rPr>
                <a:t>=</a:t>
              </a:r>
            </a:p>
          </p:txBody>
        </p:sp>
      </p:grpSp>
      <p:sp>
        <p:nvSpPr>
          <p:cNvPr id="26" name="TextBox 25">
            <a:extLst>
              <a:ext uri="{FF2B5EF4-FFF2-40B4-BE49-F238E27FC236}">
                <a16:creationId xmlns:a16="http://schemas.microsoft.com/office/drawing/2014/main" id="{A99DF95F-39F8-1F4A-88D9-7C050F0312CE}"/>
              </a:ext>
            </a:extLst>
          </p:cNvPr>
          <p:cNvSpPr txBox="1"/>
          <p:nvPr/>
        </p:nvSpPr>
        <p:spPr>
          <a:xfrm>
            <a:off x="838200" y="3686350"/>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E</a:t>
            </a:r>
            <a:r>
              <a:rPr lang="en-US" sz="2400" baseline="-25000" dirty="0">
                <a:latin typeface="Cambria Math" panose="02040503050406030204" pitchFamily="18" charset="0"/>
                <a:ea typeface="Cambria Math" panose="02040503050406030204" pitchFamily="18" charset="0"/>
              </a:rPr>
              <a:t>S</a:t>
            </a:r>
          </a:p>
        </p:txBody>
      </p:sp>
      <p:sp>
        <p:nvSpPr>
          <p:cNvPr id="28" name="TextBox 27">
            <a:extLst>
              <a:ext uri="{FF2B5EF4-FFF2-40B4-BE49-F238E27FC236}">
                <a16:creationId xmlns:a16="http://schemas.microsoft.com/office/drawing/2014/main" id="{9C4656BD-C35C-F004-DD4D-1D666D10A878}"/>
              </a:ext>
            </a:extLst>
          </p:cNvPr>
          <p:cNvSpPr txBox="1"/>
          <p:nvPr/>
        </p:nvSpPr>
        <p:spPr>
          <a:xfrm>
            <a:off x="838200" y="4230638"/>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E</a:t>
            </a:r>
            <a:r>
              <a:rPr lang="en-US" sz="2400" baseline="-25000" dirty="0">
                <a:latin typeface="Cambria Math" panose="02040503050406030204" pitchFamily="18" charset="0"/>
                <a:ea typeface="Cambria Math" panose="02040503050406030204" pitchFamily="18" charset="0"/>
              </a:rPr>
              <a:t>P</a:t>
            </a:r>
          </a:p>
        </p:txBody>
      </p:sp>
      <p:cxnSp>
        <p:nvCxnSpPr>
          <p:cNvPr id="30" name="Straight Connector 29">
            <a:extLst>
              <a:ext uri="{FF2B5EF4-FFF2-40B4-BE49-F238E27FC236}">
                <a16:creationId xmlns:a16="http://schemas.microsoft.com/office/drawing/2014/main" id="{8EE1E0DA-3AE4-975F-0792-00BFFF207B16}"/>
              </a:ext>
            </a:extLst>
          </p:cNvPr>
          <p:cNvCxnSpPr/>
          <p:nvPr/>
        </p:nvCxnSpPr>
        <p:spPr>
          <a:xfrm>
            <a:off x="849581" y="4209856"/>
            <a:ext cx="457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58CD50B1-3E9D-606B-0889-84D1D7C5A98E}"/>
              </a:ext>
            </a:extLst>
          </p:cNvPr>
          <p:cNvSpPr txBox="1"/>
          <p:nvPr/>
        </p:nvSpPr>
        <p:spPr>
          <a:xfrm>
            <a:off x="1778223" y="3686350"/>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N</a:t>
            </a:r>
            <a:r>
              <a:rPr lang="en-US" sz="2400" baseline="-25000" dirty="0">
                <a:latin typeface="Cambria Math" panose="02040503050406030204" pitchFamily="18" charset="0"/>
                <a:ea typeface="Cambria Math" panose="02040503050406030204" pitchFamily="18" charset="0"/>
              </a:rPr>
              <a:t>S</a:t>
            </a:r>
          </a:p>
        </p:txBody>
      </p:sp>
      <p:sp>
        <p:nvSpPr>
          <p:cNvPr id="34" name="TextBox 33">
            <a:extLst>
              <a:ext uri="{FF2B5EF4-FFF2-40B4-BE49-F238E27FC236}">
                <a16:creationId xmlns:a16="http://schemas.microsoft.com/office/drawing/2014/main" id="{35C16758-B637-7EA0-F119-F8BA29ECE187}"/>
              </a:ext>
            </a:extLst>
          </p:cNvPr>
          <p:cNvSpPr txBox="1"/>
          <p:nvPr/>
        </p:nvSpPr>
        <p:spPr>
          <a:xfrm>
            <a:off x="1778223" y="4230638"/>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N</a:t>
            </a:r>
            <a:r>
              <a:rPr lang="en-US" sz="2400" baseline="-25000" dirty="0">
                <a:latin typeface="Cambria Math" panose="02040503050406030204" pitchFamily="18" charset="0"/>
                <a:ea typeface="Cambria Math" panose="02040503050406030204" pitchFamily="18" charset="0"/>
              </a:rPr>
              <a:t>P</a:t>
            </a:r>
          </a:p>
        </p:txBody>
      </p:sp>
      <p:cxnSp>
        <p:nvCxnSpPr>
          <p:cNvPr id="35" name="Straight Connector 34">
            <a:extLst>
              <a:ext uri="{FF2B5EF4-FFF2-40B4-BE49-F238E27FC236}">
                <a16:creationId xmlns:a16="http://schemas.microsoft.com/office/drawing/2014/main" id="{33EDC74C-3E66-77D1-C342-271C93182F90}"/>
              </a:ext>
            </a:extLst>
          </p:cNvPr>
          <p:cNvCxnSpPr/>
          <p:nvPr/>
        </p:nvCxnSpPr>
        <p:spPr>
          <a:xfrm>
            <a:off x="1789604" y="4209856"/>
            <a:ext cx="457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363ECE7F-7295-F9F2-70E9-A96E176FA4C8}"/>
              </a:ext>
            </a:extLst>
          </p:cNvPr>
          <p:cNvSpPr txBox="1"/>
          <p:nvPr/>
        </p:nvSpPr>
        <p:spPr>
          <a:xfrm>
            <a:off x="1354832" y="3937963"/>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a:t>
            </a:r>
          </a:p>
        </p:txBody>
      </p:sp>
      <p:sp>
        <p:nvSpPr>
          <p:cNvPr id="37" name="TextBox 36">
            <a:extLst>
              <a:ext uri="{FF2B5EF4-FFF2-40B4-BE49-F238E27FC236}">
                <a16:creationId xmlns:a16="http://schemas.microsoft.com/office/drawing/2014/main" id="{DD2D8B62-0B7C-D70C-6B6E-0796F7A01CC3}"/>
              </a:ext>
            </a:extLst>
          </p:cNvPr>
          <p:cNvSpPr txBox="1"/>
          <p:nvPr/>
        </p:nvSpPr>
        <p:spPr>
          <a:xfrm>
            <a:off x="5680856" y="3626544"/>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N</a:t>
            </a:r>
            <a:r>
              <a:rPr lang="en-US" sz="2400" baseline="-25000" dirty="0">
                <a:latin typeface="Cambria Math" panose="02040503050406030204" pitchFamily="18" charset="0"/>
                <a:ea typeface="Cambria Math" panose="02040503050406030204" pitchFamily="18" charset="0"/>
              </a:rPr>
              <a:t>S</a:t>
            </a:r>
          </a:p>
        </p:txBody>
      </p:sp>
      <p:sp>
        <p:nvSpPr>
          <p:cNvPr id="38" name="TextBox 37">
            <a:extLst>
              <a:ext uri="{FF2B5EF4-FFF2-40B4-BE49-F238E27FC236}">
                <a16:creationId xmlns:a16="http://schemas.microsoft.com/office/drawing/2014/main" id="{2FC93519-9A94-747E-0004-975F471103C3}"/>
              </a:ext>
            </a:extLst>
          </p:cNvPr>
          <p:cNvSpPr txBox="1"/>
          <p:nvPr/>
        </p:nvSpPr>
        <p:spPr>
          <a:xfrm>
            <a:off x="5680856" y="4170832"/>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N</a:t>
            </a:r>
            <a:r>
              <a:rPr lang="en-US" sz="2400" baseline="-25000" dirty="0">
                <a:latin typeface="Cambria Math" panose="02040503050406030204" pitchFamily="18" charset="0"/>
                <a:ea typeface="Cambria Math" panose="02040503050406030204" pitchFamily="18" charset="0"/>
              </a:rPr>
              <a:t>P</a:t>
            </a:r>
          </a:p>
        </p:txBody>
      </p:sp>
      <p:cxnSp>
        <p:nvCxnSpPr>
          <p:cNvPr id="39" name="Straight Connector 38">
            <a:extLst>
              <a:ext uri="{FF2B5EF4-FFF2-40B4-BE49-F238E27FC236}">
                <a16:creationId xmlns:a16="http://schemas.microsoft.com/office/drawing/2014/main" id="{B64B9F0A-EB56-B318-5E6B-2C79601320E7}"/>
              </a:ext>
            </a:extLst>
          </p:cNvPr>
          <p:cNvCxnSpPr/>
          <p:nvPr/>
        </p:nvCxnSpPr>
        <p:spPr>
          <a:xfrm>
            <a:off x="5692237" y="4150050"/>
            <a:ext cx="457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1E15CA49-0DB6-B115-8A53-B185887B51D4}"/>
              </a:ext>
            </a:extLst>
          </p:cNvPr>
          <p:cNvSpPr txBox="1"/>
          <p:nvPr/>
        </p:nvSpPr>
        <p:spPr>
          <a:xfrm>
            <a:off x="6323513" y="3887238"/>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a:t>
            </a:r>
          </a:p>
        </p:txBody>
      </p:sp>
      <p:sp>
        <p:nvSpPr>
          <p:cNvPr id="41" name="TextBox 40">
            <a:extLst>
              <a:ext uri="{FF2B5EF4-FFF2-40B4-BE49-F238E27FC236}">
                <a16:creationId xmlns:a16="http://schemas.microsoft.com/office/drawing/2014/main" id="{1E325188-8D54-EE5D-4AE2-E1899DC6A350}"/>
              </a:ext>
            </a:extLst>
          </p:cNvPr>
          <p:cNvSpPr txBox="1"/>
          <p:nvPr/>
        </p:nvSpPr>
        <p:spPr>
          <a:xfrm>
            <a:off x="7008220" y="3611648"/>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E</a:t>
            </a:r>
            <a:r>
              <a:rPr lang="en-US" sz="2400" baseline="-25000" dirty="0">
                <a:latin typeface="Cambria Math" panose="02040503050406030204" pitchFamily="18" charset="0"/>
                <a:ea typeface="Cambria Math" panose="02040503050406030204" pitchFamily="18" charset="0"/>
              </a:rPr>
              <a:t>S</a:t>
            </a:r>
          </a:p>
        </p:txBody>
      </p:sp>
      <p:sp>
        <p:nvSpPr>
          <p:cNvPr id="42" name="TextBox 41">
            <a:extLst>
              <a:ext uri="{FF2B5EF4-FFF2-40B4-BE49-F238E27FC236}">
                <a16:creationId xmlns:a16="http://schemas.microsoft.com/office/drawing/2014/main" id="{833D41F9-D35C-3C7E-4A76-C5BF9225AB96}"/>
              </a:ext>
            </a:extLst>
          </p:cNvPr>
          <p:cNvSpPr txBox="1"/>
          <p:nvPr/>
        </p:nvSpPr>
        <p:spPr>
          <a:xfrm>
            <a:off x="7008220" y="4155936"/>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E</a:t>
            </a:r>
            <a:r>
              <a:rPr lang="en-US" sz="2400" baseline="-25000" dirty="0">
                <a:latin typeface="Cambria Math" panose="02040503050406030204" pitchFamily="18" charset="0"/>
                <a:ea typeface="Cambria Math" panose="02040503050406030204" pitchFamily="18" charset="0"/>
              </a:rPr>
              <a:t>P</a:t>
            </a:r>
          </a:p>
        </p:txBody>
      </p:sp>
      <p:cxnSp>
        <p:nvCxnSpPr>
          <p:cNvPr id="43" name="Straight Connector 42">
            <a:extLst>
              <a:ext uri="{FF2B5EF4-FFF2-40B4-BE49-F238E27FC236}">
                <a16:creationId xmlns:a16="http://schemas.microsoft.com/office/drawing/2014/main" id="{1F9810AD-C42D-5DC5-C795-E0C6FFE782B0}"/>
              </a:ext>
            </a:extLst>
          </p:cNvPr>
          <p:cNvCxnSpPr/>
          <p:nvPr/>
        </p:nvCxnSpPr>
        <p:spPr>
          <a:xfrm>
            <a:off x="7019601" y="4135154"/>
            <a:ext cx="457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01C48743-A636-FAC1-B115-7F1AA385E832}"/>
              </a:ext>
            </a:extLst>
          </p:cNvPr>
          <p:cNvSpPr txBox="1"/>
          <p:nvPr/>
        </p:nvSpPr>
        <p:spPr>
          <a:xfrm>
            <a:off x="1502758" y="5067844"/>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N</a:t>
            </a:r>
            <a:r>
              <a:rPr lang="en-US" sz="2400" baseline="-25000" dirty="0">
                <a:latin typeface="Cambria Math" panose="02040503050406030204" pitchFamily="18" charset="0"/>
                <a:ea typeface="Cambria Math" panose="02040503050406030204" pitchFamily="18" charset="0"/>
              </a:rPr>
              <a:t>S</a:t>
            </a:r>
          </a:p>
        </p:txBody>
      </p:sp>
      <p:sp>
        <p:nvSpPr>
          <p:cNvPr id="45" name="TextBox 44">
            <a:extLst>
              <a:ext uri="{FF2B5EF4-FFF2-40B4-BE49-F238E27FC236}">
                <a16:creationId xmlns:a16="http://schemas.microsoft.com/office/drawing/2014/main" id="{9F4C4271-9208-C90A-2F45-FBDB2EEA6CCD}"/>
              </a:ext>
            </a:extLst>
          </p:cNvPr>
          <p:cNvSpPr txBox="1"/>
          <p:nvPr/>
        </p:nvSpPr>
        <p:spPr>
          <a:xfrm>
            <a:off x="1502758" y="5612132"/>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N</a:t>
            </a:r>
            <a:r>
              <a:rPr lang="en-US" sz="2400" baseline="-25000" dirty="0">
                <a:latin typeface="Cambria Math" panose="02040503050406030204" pitchFamily="18" charset="0"/>
                <a:ea typeface="Cambria Math" panose="02040503050406030204" pitchFamily="18" charset="0"/>
              </a:rPr>
              <a:t>P</a:t>
            </a:r>
          </a:p>
        </p:txBody>
      </p:sp>
      <p:cxnSp>
        <p:nvCxnSpPr>
          <p:cNvPr id="46" name="Straight Connector 45">
            <a:extLst>
              <a:ext uri="{FF2B5EF4-FFF2-40B4-BE49-F238E27FC236}">
                <a16:creationId xmlns:a16="http://schemas.microsoft.com/office/drawing/2014/main" id="{30BFB940-9F52-0E67-6565-9F0E667B39A4}"/>
              </a:ext>
            </a:extLst>
          </p:cNvPr>
          <p:cNvCxnSpPr/>
          <p:nvPr/>
        </p:nvCxnSpPr>
        <p:spPr>
          <a:xfrm>
            <a:off x="1514139" y="5591350"/>
            <a:ext cx="457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
        <p:nvSpPr>
          <p:cNvPr id="47" name="TextBox 46">
            <a:extLst>
              <a:ext uri="{FF2B5EF4-FFF2-40B4-BE49-F238E27FC236}">
                <a16:creationId xmlns:a16="http://schemas.microsoft.com/office/drawing/2014/main" id="{71A875FE-3BA2-1891-E19C-AF5998505DD7}"/>
              </a:ext>
            </a:extLst>
          </p:cNvPr>
          <p:cNvSpPr txBox="1"/>
          <p:nvPr/>
        </p:nvSpPr>
        <p:spPr>
          <a:xfrm>
            <a:off x="2145415" y="5328538"/>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a:t>
            </a:r>
          </a:p>
        </p:txBody>
      </p:sp>
      <p:sp>
        <p:nvSpPr>
          <p:cNvPr id="48" name="TextBox 47">
            <a:extLst>
              <a:ext uri="{FF2B5EF4-FFF2-40B4-BE49-F238E27FC236}">
                <a16:creationId xmlns:a16="http://schemas.microsoft.com/office/drawing/2014/main" id="{CFB91793-AE29-7E83-4349-0A1E03D4C7C6}"/>
              </a:ext>
            </a:extLst>
          </p:cNvPr>
          <p:cNvSpPr txBox="1"/>
          <p:nvPr/>
        </p:nvSpPr>
        <p:spPr>
          <a:xfrm>
            <a:off x="2830122" y="5052948"/>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E</a:t>
            </a:r>
            <a:r>
              <a:rPr lang="en-US" sz="2400" baseline="-25000" dirty="0">
                <a:latin typeface="Cambria Math" panose="02040503050406030204" pitchFamily="18" charset="0"/>
                <a:ea typeface="Cambria Math" panose="02040503050406030204" pitchFamily="18" charset="0"/>
              </a:rPr>
              <a:t>S</a:t>
            </a:r>
          </a:p>
        </p:txBody>
      </p:sp>
      <p:sp>
        <p:nvSpPr>
          <p:cNvPr id="49" name="TextBox 48">
            <a:extLst>
              <a:ext uri="{FF2B5EF4-FFF2-40B4-BE49-F238E27FC236}">
                <a16:creationId xmlns:a16="http://schemas.microsoft.com/office/drawing/2014/main" id="{08767D1B-0B35-A85F-57D5-A08B7E4ADC94}"/>
              </a:ext>
            </a:extLst>
          </p:cNvPr>
          <p:cNvSpPr txBox="1"/>
          <p:nvPr/>
        </p:nvSpPr>
        <p:spPr>
          <a:xfrm>
            <a:off x="2830122" y="5597236"/>
            <a:ext cx="510631" cy="461665"/>
          </a:xfrm>
          <a:prstGeom prst="rect">
            <a:avLst/>
          </a:prstGeom>
          <a:noFill/>
        </p:spPr>
        <p:txBody>
          <a:bodyPr wrap="square" rtlCol="0">
            <a:spAutoFit/>
          </a:bodyPr>
          <a:lstStyle/>
          <a:p>
            <a:r>
              <a:rPr lang="en-US" sz="2400" dirty="0">
                <a:latin typeface="Cambria Math" panose="02040503050406030204" pitchFamily="18" charset="0"/>
                <a:ea typeface="Cambria Math" panose="02040503050406030204" pitchFamily="18" charset="0"/>
              </a:rPr>
              <a:t>E</a:t>
            </a:r>
            <a:r>
              <a:rPr lang="en-US" sz="2400" baseline="-25000" dirty="0">
                <a:latin typeface="Cambria Math" panose="02040503050406030204" pitchFamily="18" charset="0"/>
                <a:ea typeface="Cambria Math" panose="02040503050406030204" pitchFamily="18" charset="0"/>
              </a:rPr>
              <a:t>P</a:t>
            </a:r>
          </a:p>
        </p:txBody>
      </p:sp>
      <p:cxnSp>
        <p:nvCxnSpPr>
          <p:cNvPr id="50" name="Straight Connector 49">
            <a:extLst>
              <a:ext uri="{FF2B5EF4-FFF2-40B4-BE49-F238E27FC236}">
                <a16:creationId xmlns:a16="http://schemas.microsoft.com/office/drawing/2014/main" id="{E1C3A944-4614-4280-0880-7DD6791F6E7E}"/>
              </a:ext>
            </a:extLst>
          </p:cNvPr>
          <p:cNvCxnSpPr/>
          <p:nvPr/>
        </p:nvCxnSpPr>
        <p:spPr>
          <a:xfrm>
            <a:off x="2841503" y="5576454"/>
            <a:ext cx="4572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582368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randombar(horizontal)">
                                      <p:cBhvr>
                                        <p:cTn id="7" dur="500"/>
                                        <p:tgtEl>
                                          <p:spTgt spid="13"/>
                                        </p:tgtEl>
                                      </p:cBhvr>
                                    </p:animEffect>
                                  </p:childTnLst>
                                </p:cTn>
                              </p:par>
                              <p:par>
                                <p:cTn id="8" presetID="14" presetClass="entr" presetSubtype="1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randombar(horizontal)">
                                      <p:cBhvr>
                                        <p:cTn id="10" dur="500"/>
                                        <p:tgtEl>
                                          <p:spTgt spid="26"/>
                                        </p:tgtEl>
                                      </p:cBhvr>
                                    </p:animEffect>
                                  </p:childTnLst>
                                </p:cTn>
                              </p:par>
                              <p:par>
                                <p:cTn id="11" presetID="14" presetClass="entr" presetSubtype="1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randombar(horizontal)">
                                      <p:cBhvr>
                                        <p:cTn id="13" dur="500"/>
                                        <p:tgtEl>
                                          <p:spTgt spid="28"/>
                                        </p:tgtEl>
                                      </p:cBhvr>
                                    </p:animEffect>
                                  </p:childTnLst>
                                </p:cTn>
                              </p:par>
                              <p:par>
                                <p:cTn id="14" presetID="14" presetClass="entr" presetSubtype="10"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randombar(horizontal)">
                                      <p:cBhvr>
                                        <p:cTn id="16" dur="500"/>
                                        <p:tgtEl>
                                          <p:spTgt spid="30"/>
                                        </p:tgtEl>
                                      </p:cBhvr>
                                    </p:animEffect>
                                  </p:childTnLst>
                                </p:cTn>
                              </p:par>
                              <p:par>
                                <p:cTn id="17" presetID="14" presetClass="entr" presetSubtype="10" fill="hold" grpId="0" nodeType="withEffect">
                                  <p:stCondLst>
                                    <p:cond delay="0"/>
                                  </p:stCondLst>
                                  <p:childTnLst>
                                    <p:set>
                                      <p:cBhvr>
                                        <p:cTn id="18" dur="1" fill="hold">
                                          <p:stCondLst>
                                            <p:cond delay="0"/>
                                          </p:stCondLst>
                                        </p:cTn>
                                        <p:tgtEl>
                                          <p:spTgt spid="32"/>
                                        </p:tgtEl>
                                        <p:attrNameLst>
                                          <p:attrName>style.visibility</p:attrName>
                                        </p:attrNameLst>
                                      </p:cBhvr>
                                      <p:to>
                                        <p:strVal val="visible"/>
                                      </p:to>
                                    </p:set>
                                    <p:animEffect transition="in" filter="randombar(horizontal)">
                                      <p:cBhvr>
                                        <p:cTn id="19" dur="500"/>
                                        <p:tgtEl>
                                          <p:spTgt spid="32"/>
                                        </p:tgtEl>
                                      </p:cBhvr>
                                    </p:animEffect>
                                  </p:childTnLst>
                                </p:cTn>
                              </p:par>
                              <p:par>
                                <p:cTn id="20" presetID="14" presetClass="entr" presetSubtype="10" fill="hold" grpId="0" nodeType="with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randombar(horizontal)">
                                      <p:cBhvr>
                                        <p:cTn id="22" dur="500"/>
                                        <p:tgtEl>
                                          <p:spTgt spid="34"/>
                                        </p:tgtEl>
                                      </p:cBhvr>
                                    </p:animEffect>
                                  </p:childTnLst>
                                </p:cTn>
                              </p:par>
                              <p:par>
                                <p:cTn id="23" presetID="14" presetClass="entr" presetSubtype="10" fill="hold"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randombar(horizontal)">
                                      <p:cBhvr>
                                        <p:cTn id="25" dur="500"/>
                                        <p:tgtEl>
                                          <p:spTgt spid="35"/>
                                        </p:tgtEl>
                                      </p:cBhvr>
                                    </p:animEffect>
                                  </p:childTnLst>
                                </p:cTn>
                              </p:par>
                              <p:par>
                                <p:cTn id="26" presetID="14" presetClass="entr" presetSubtype="10" fill="hold" grpId="0" nodeType="with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randombar(horizontal)">
                                      <p:cBhvr>
                                        <p:cTn id="28" dur="500"/>
                                        <p:tgtEl>
                                          <p:spTgt spid="36"/>
                                        </p:tgtEl>
                                      </p:cBhvr>
                                    </p:animEffect>
                                  </p:childTnLst>
                                </p:cTn>
                              </p:par>
                              <p:par>
                                <p:cTn id="29" presetID="14" presetClass="entr" presetSubtype="10"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animEffect transition="in" filter="randombar(horizontal)">
                                      <p:cBhvr>
                                        <p:cTn id="31" dur="500"/>
                                        <p:tgtEl>
                                          <p:spTgt spid="37"/>
                                        </p:tgtEl>
                                      </p:cBhvr>
                                    </p:animEffect>
                                  </p:childTnLst>
                                </p:cTn>
                              </p:par>
                              <p:par>
                                <p:cTn id="32" presetID="14" presetClass="entr" presetSubtype="10" fill="hold" grpId="0" nodeType="with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randombar(horizontal)">
                                      <p:cBhvr>
                                        <p:cTn id="34" dur="500"/>
                                        <p:tgtEl>
                                          <p:spTgt spid="38"/>
                                        </p:tgtEl>
                                      </p:cBhvr>
                                    </p:animEffect>
                                  </p:childTnLst>
                                </p:cTn>
                              </p:par>
                              <p:par>
                                <p:cTn id="35" presetID="14" presetClass="entr" presetSubtype="10" fill="hold" nodeType="withEffect">
                                  <p:stCondLst>
                                    <p:cond delay="0"/>
                                  </p:stCondLst>
                                  <p:childTnLst>
                                    <p:set>
                                      <p:cBhvr>
                                        <p:cTn id="36" dur="1" fill="hold">
                                          <p:stCondLst>
                                            <p:cond delay="0"/>
                                          </p:stCondLst>
                                        </p:cTn>
                                        <p:tgtEl>
                                          <p:spTgt spid="39"/>
                                        </p:tgtEl>
                                        <p:attrNameLst>
                                          <p:attrName>style.visibility</p:attrName>
                                        </p:attrNameLst>
                                      </p:cBhvr>
                                      <p:to>
                                        <p:strVal val="visible"/>
                                      </p:to>
                                    </p:set>
                                    <p:animEffect transition="in" filter="randombar(horizontal)">
                                      <p:cBhvr>
                                        <p:cTn id="37" dur="500"/>
                                        <p:tgtEl>
                                          <p:spTgt spid="39"/>
                                        </p:tgtEl>
                                      </p:cBhvr>
                                    </p:animEffect>
                                  </p:childTnLst>
                                </p:cTn>
                              </p:par>
                              <p:par>
                                <p:cTn id="38" presetID="14" presetClass="entr" presetSubtype="10" fill="hold" grpId="0" nodeType="withEffect">
                                  <p:stCondLst>
                                    <p:cond delay="0"/>
                                  </p:stCondLst>
                                  <p:childTnLst>
                                    <p:set>
                                      <p:cBhvr>
                                        <p:cTn id="39" dur="1" fill="hold">
                                          <p:stCondLst>
                                            <p:cond delay="0"/>
                                          </p:stCondLst>
                                        </p:cTn>
                                        <p:tgtEl>
                                          <p:spTgt spid="40"/>
                                        </p:tgtEl>
                                        <p:attrNameLst>
                                          <p:attrName>style.visibility</p:attrName>
                                        </p:attrNameLst>
                                      </p:cBhvr>
                                      <p:to>
                                        <p:strVal val="visible"/>
                                      </p:to>
                                    </p:set>
                                    <p:animEffect transition="in" filter="randombar(horizontal)">
                                      <p:cBhvr>
                                        <p:cTn id="40" dur="500"/>
                                        <p:tgtEl>
                                          <p:spTgt spid="40"/>
                                        </p:tgtEl>
                                      </p:cBhvr>
                                    </p:animEffect>
                                  </p:childTnLst>
                                </p:cTn>
                              </p:par>
                              <p:par>
                                <p:cTn id="41" presetID="14" presetClass="entr" presetSubtype="10" fill="hold" grpId="0" nodeType="withEffect">
                                  <p:stCondLst>
                                    <p:cond delay="0"/>
                                  </p:stCondLst>
                                  <p:childTnLst>
                                    <p:set>
                                      <p:cBhvr>
                                        <p:cTn id="42" dur="1" fill="hold">
                                          <p:stCondLst>
                                            <p:cond delay="0"/>
                                          </p:stCondLst>
                                        </p:cTn>
                                        <p:tgtEl>
                                          <p:spTgt spid="41"/>
                                        </p:tgtEl>
                                        <p:attrNameLst>
                                          <p:attrName>style.visibility</p:attrName>
                                        </p:attrNameLst>
                                      </p:cBhvr>
                                      <p:to>
                                        <p:strVal val="visible"/>
                                      </p:to>
                                    </p:set>
                                    <p:animEffect transition="in" filter="randombar(horizontal)">
                                      <p:cBhvr>
                                        <p:cTn id="43" dur="500"/>
                                        <p:tgtEl>
                                          <p:spTgt spid="41"/>
                                        </p:tgtEl>
                                      </p:cBhvr>
                                    </p:animEffect>
                                  </p:childTnLst>
                                </p:cTn>
                              </p:par>
                              <p:par>
                                <p:cTn id="44" presetID="14" presetClass="entr" presetSubtype="10" fill="hold" grpId="0" nodeType="withEffect">
                                  <p:stCondLst>
                                    <p:cond delay="0"/>
                                  </p:stCondLst>
                                  <p:childTnLst>
                                    <p:set>
                                      <p:cBhvr>
                                        <p:cTn id="45" dur="1" fill="hold">
                                          <p:stCondLst>
                                            <p:cond delay="0"/>
                                          </p:stCondLst>
                                        </p:cTn>
                                        <p:tgtEl>
                                          <p:spTgt spid="42"/>
                                        </p:tgtEl>
                                        <p:attrNameLst>
                                          <p:attrName>style.visibility</p:attrName>
                                        </p:attrNameLst>
                                      </p:cBhvr>
                                      <p:to>
                                        <p:strVal val="visible"/>
                                      </p:to>
                                    </p:set>
                                    <p:animEffect transition="in" filter="randombar(horizontal)">
                                      <p:cBhvr>
                                        <p:cTn id="46" dur="500"/>
                                        <p:tgtEl>
                                          <p:spTgt spid="42"/>
                                        </p:tgtEl>
                                      </p:cBhvr>
                                    </p:animEffect>
                                  </p:childTnLst>
                                </p:cTn>
                              </p:par>
                              <p:par>
                                <p:cTn id="47" presetID="14" presetClass="entr" presetSubtype="10" fill="hold" nodeType="withEffect">
                                  <p:stCondLst>
                                    <p:cond delay="0"/>
                                  </p:stCondLst>
                                  <p:childTnLst>
                                    <p:set>
                                      <p:cBhvr>
                                        <p:cTn id="48" dur="1" fill="hold">
                                          <p:stCondLst>
                                            <p:cond delay="0"/>
                                          </p:stCondLst>
                                        </p:cTn>
                                        <p:tgtEl>
                                          <p:spTgt spid="43"/>
                                        </p:tgtEl>
                                        <p:attrNameLst>
                                          <p:attrName>style.visibility</p:attrName>
                                        </p:attrNameLst>
                                      </p:cBhvr>
                                      <p:to>
                                        <p:strVal val="visible"/>
                                      </p:to>
                                    </p:set>
                                    <p:animEffect transition="in" filter="randombar(horizontal)">
                                      <p:cBhvr>
                                        <p:cTn id="49" dur="500"/>
                                        <p:tgtEl>
                                          <p:spTgt spid="43"/>
                                        </p:tgtEl>
                                      </p:cBhvr>
                                    </p:animEffect>
                                  </p:childTnLst>
                                </p:cTn>
                              </p:par>
                            </p:childTnLst>
                          </p:cTn>
                        </p:par>
                      </p:childTnLst>
                    </p:cTn>
                  </p:par>
                  <p:par>
                    <p:cTn id="50" fill="hold">
                      <p:stCondLst>
                        <p:cond delay="indefinite"/>
                      </p:stCondLst>
                      <p:childTnLst>
                        <p:par>
                          <p:cTn id="51" fill="hold">
                            <p:stCondLst>
                              <p:cond delay="0"/>
                            </p:stCondLst>
                            <p:childTnLst>
                              <p:par>
                                <p:cTn id="52" presetID="14" presetClass="entr" presetSubtype="10" fill="hold" nodeType="click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randombar(horizontal)">
                                      <p:cBhvr>
                                        <p:cTn id="54" dur="500"/>
                                        <p:tgtEl>
                                          <p:spTgt spid="27"/>
                                        </p:tgtEl>
                                      </p:cBhvr>
                                    </p:animEffect>
                                  </p:childTnLst>
                                </p:cTn>
                              </p:par>
                              <p:par>
                                <p:cTn id="55" presetID="14" presetClass="entr" presetSubtype="10" fill="hold" nodeType="withEffect">
                                  <p:stCondLst>
                                    <p:cond delay="0"/>
                                  </p:stCondLst>
                                  <p:childTnLst>
                                    <p:set>
                                      <p:cBhvr>
                                        <p:cTn id="56" dur="1" fill="hold">
                                          <p:stCondLst>
                                            <p:cond delay="0"/>
                                          </p:stCondLst>
                                        </p:cTn>
                                        <p:tgtEl>
                                          <p:spTgt spid="31"/>
                                        </p:tgtEl>
                                        <p:attrNameLst>
                                          <p:attrName>style.visibility</p:attrName>
                                        </p:attrNameLst>
                                      </p:cBhvr>
                                      <p:to>
                                        <p:strVal val="visible"/>
                                      </p:to>
                                    </p:set>
                                    <p:animEffect transition="in" filter="randombar(horizontal)">
                                      <p:cBhvr>
                                        <p:cTn id="57" dur="500"/>
                                        <p:tgtEl>
                                          <p:spTgt spid="31"/>
                                        </p:tgtEl>
                                      </p:cBhvr>
                                    </p:animEffect>
                                  </p:childTnLst>
                                </p:cTn>
                              </p:par>
                              <p:par>
                                <p:cTn id="58" presetID="14" presetClass="entr" presetSubtype="10" fill="hold" grpId="0" nodeType="withEffect">
                                  <p:stCondLst>
                                    <p:cond delay="0"/>
                                  </p:stCondLst>
                                  <p:childTnLst>
                                    <p:set>
                                      <p:cBhvr>
                                        <p:cTn id="59" dur="1" fill="hold">
                                          <p:stCondLst>
                                            <p:cond delay="0"/>
                                          </p:stCondLst>
                                        </p:cTn>
                                        <p:tgtEl>
                                          <p:spTgt spid="44"/>
                                        </p:tgtEl>
                                        <p:attrNameLst>
                                          <p:attrName>style.visibility</p:attrName>
                                        </p:attrNameLst>
                                      </p:cBhvr>
                                      <p:to>
                                        <p:strVal val="visible"/>
                                      </p:to>
                                    </p:set>
                                    <p:animEffect transition="in" filter="randombar(horizontal)">
                                      <p:cBhvr>
                                        <p:cTn id="60" dur="500"/>
                                        <p:tgtEl>
                                          <p:spTgt spid="44"/>
                                        </p:tgtEl>
                                      </p:cBhvr>
                                    </p:animEffect>
                                  </p:childTnLst>
                                </p:cTn>
                              </p:par>
                              <p:par>
                                <p:cTn id="61" presetID="14" presetClass="entr" presetSubtype="10" fill="hold" grpId="0" nodeType="withEffect">
                                  <p:stCondLst>
                                    <p:cond delay="0"/>
                                  </p:stCondLst>
                                  <p:childTnLst>
                                    <p:set>
                                      <p:cBhvr>
                                        <p:cTn id="62" dur="1" fill="hold">
                                          <p:stCondLst>
                                            <p:cond delay="0"/>
                                          </p:stCondLst>
                                        </p:cTn>
                                        <p:tgtEl>
                                          <p:spTgt spid="45"/>
                                        </p:tgtEl>
                                        <p:attrNameLst>
                                          <p:attrName>style.visibility</p:attrName>
                                        </p:attrNameLst>
                                      </p:cBhvr>
                                      <p:to>
                                        <p:strVal val="visible"/>
                                      </p:to>
                                    </p:set>
                                    <p:animEffect transition="in" filter="randombar(horizontal)">
                                      <p:cBhvr>
                                        <p:cTn id="63" dur="500"/>
                                        <p:tgtEl>
                                          <p:spTgt spid="45"/>
                                        </p:tgtEl>
                                      </p:cBhvr>
                                    </p:animEffect>
                                  </p:childTnLst>
                                </p:cTn>
                              </p:par>
                              <p:par>
                                <p:cTn id="64" presetID="14" presetClass="entr" presetSubtype="10" fill="hold" nodeType="withEffect">
                                  <p:stCondLst>
                                    <p:cond delay="0"/>
                                  </p:stCondLst>
                                  <p:childTnLst>
                                    <p:set>
                                      <p:cBhvr>
                                        <p:cTn id="65" dur="1" fill="hold">
                                          <p:stCondLst>
                                            <p:cond delay="0"/>
                                          </p:stCondLst>
                                        </p:cTn>
                                        <p:tgtEl>
                                          <p:spTgt spid="46"/>
                                        </p:tgtEl>
                                        <p:attrNameLst>
                                          <p:attrName>style.visibility</p:attrName>
                                        </p:attrNameLst>
                                      </p:cBhvr>
                                      <p:to>
                                        <p:strVal val="visible"/>
                                      </p:to>
                                    </p:set>
                                    <p:animEffect transition="in" filter="randombar(horizontal)">
                                      <p:cBhvr>
                                        <p:cTn id="66" dur="500"/>
                                        <p:tgtEl>
                                          <p:spTgt spid="46"/>
                                        </p:tgtEl>
                                      </p:cBhvr>
                                    </p:animEffect>
                                  </p:childTnLst>
                                </p:cTn>
                              </p:par>
                              <p:par>
                                <p:cTn id="67" presetID="14" presetClass="entr" presetSubtype="10" fill="hold" grpId="0" nodeType="withEffect">
                                  <p:stCondLst>
                                    <p:cond delay="0"/>
                                  </p:stCondLst>
                                  <p:childTnLst>
                                    <p:set>
                                      <p:cBhvr>
                                        <p:cTn id="68" dur="1" fill="hold">
                                          <p:stCondLst>
                                            <p:cond delay="0"/>
                                          </p:stCondLst>
                                        </p:cTn>
                                        <p:tgtEl>
                                          <p:spTgt spid="47"/>
                                        </p:tgtEl>
                                        <p:attrNameLst>
                                          <p:attrName>style.visibility</p:attrName>
                                        </p:attrNameLst>
                                      </p:cBhvr>
                                      <p:to>
                                        <p:strVal val="visible"/>
                                      </p:to>
                                    </p:set>
                                    <p:animEffect transition="in" filter="randombar(horizontal)">
                                      <p:cBhvr>
                                        <p:cTn id="69" dur="500"/>
                                        <p:tgtEl>
                                          <p:spTgt spid="47"/>
                                        </p:tgtEl>
                                      </p:cBhvr>
                                    </p:animEffect>
                                  </p:childTnLst>
                                </p:cTn>
                              </p:par>
                              <p:par>
                                <p:cTn id="70" presetID="14" presetClass="entr" presetSubtype="10" fill="hold" grpId="0" nodeType="withEffect">
                                  <p:stCondLst>
                                    <p:cond delay="0"/>
                                  </p:stCondLst>
                                  <p:childTnLst>
                                    <p:set>
                                      <p:cBhvr>
                                        <p:cTn id="71" dur="1" fill="hold">
                                          <p:stCondLst>
                                            <p:cond delay="0"/>
                                          </p:stCondLst>
                                        </p:cTn>
                                        <p:tgtEl>
                                          <p:spTgt spid="48"/>
                                        </p:tgtEl>
                                        <p:attrNameLst>
                                          <p:attrName>style.visibility</p:attrName>
                                        </p:attrNameLst>
                                      </p:cBhvr>
                                      <p:to>
                                        <p:strVal val="visible"/>
                                      </p:to>
                                    </p:set>
                                    <p:animEffect transition="in" filter="randombar(horizontal)">
                                      <p:cBhvr>
                                        <p:cTn id="72" dur="500"/>
                                        <p:tgtEl>
                                          <p:spTgt spid="48"/>
                                        </p:tgtEl>
                                      </p:cBhvr>
                                    </p:animEffect>
                                  </p:childTnLst>
                                </p:cTn>
                              </p:par>
                              <p:par>
                                <p:cTn id="73" presetID="14" presetClass="entr" presetSubtype="10" fill="hold" grpId="0" nodeType="with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randombar(horizontal)">
                                      <p:cBhvr>
                                        <p:cTn id="75" dur="500"/>
                                        <p:tgtEl>
                                          <p:spTgt spid="49"/>
                                        </p:tgtEl>
                                      </p:cBhvr>
                                    </p:animEffect>
                                  </p:childTnLst>
                                </p:cTn>
                              </p:par>
                              <p:par>
                                <p:cTn id="76" presetID="14" presetClass="entr" presetSubtype="10" fill="hold" nodeType="withEffect">
                                  <p:stCondLst>
                                    <p:cond delay="0"/>
                                  </p:stCondLst>
                                  <p:childTnLst>
                                    <p:set>
                                      <p:cBhvr>
                                        <p:cTn id="77" dur="1" fill="hold">
                                          <p:stCondLst>
                                            <p:cond delay="0"/>
                                          </p:stCondLst>
                                        </p:cTn>
                                        <p:tgtEl>
                                          <p:spTgt spid="50"/>
                                        </p:tgtEl>
                                        <p:attrNameLst>
                                          <p:attrName>style.visibility</p:attrName>
                                        </p:attrNameLst>
                                      </p:cBhvr>
                                      <p:to>
                                        <p:strVal val="visible"/>
                                      </p:to>
                                    </p:set>
                                    <p:animEffect transition="in" filter="randombar(horizontal)">
                                      <p:cBhvr>
                                        <p:cTn id="78"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6" grpId="0"/>
      <p:bldP spid="28" grpId="0"/>
      <p:bldP spid="32" grpId="0"/>
      <p:bldP spid="34" grpId="0"/>
      <p:bldP spid="36" grpId="0"/>
      <p:bldP spid="37" grpId="0"/>
      <p:bldP spid="38" grpId="0"/>
      <p:bldP spid="40" grpId="0"/>
      <p:bldP spid="41" grpId="0"/>
      <p:bldP spid="42" grpId="0"/>
      <p:bldP spid="44" grpId="0"/>
      <p:bldP spid="45" grpId="0"/>
      <p:bldP spid="47" grpId="0"/>
      <p:bldP spid="48" grpId="0"/>
      <p:bldP spid="49"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1"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a:solidFill>
                  <a:srgbClr val="CC3300"/>
                </a:solidFill>
              </a:rPr>
              <a:t>PRACTICE QUESTIONS</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causes a voltage to appear across the secondary winding of a transformer when an AC voltage source is connected across its primary winding?</a:t>
            </a:r>
          </a:p>
        </p:txBody>
      </p:sp>
      <p:sp>
        <p:nvSpPr>
          <p:cNvPr id="8806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pt-BR">
                <a:latin typeface="Calibri" pitchFamily="34" charset="0"/>
              </a:rPr>
              <a:t>Capacitive coupling</a:t>
            </a:r>
          </a:p>
          <a:p>
            <a:pPr marL="457200" indent="-457200">
              <a:buFont typeface="Times New Roman" pitchFamily="18" charset="0"/>
              <a:buAutoNum type="alphaUcPeriod"/>
            </a:pPr>
            <a:r>
              <a:rPr lang="pt-BR">
                <a:latin typeface="Calibri" pitchFamily="34" charset="0"/>
              </a:rPr>
              <a:t>Displacement current coupling</a:t>
            </a:r>
          </a:p>
          <a:p>
            <a:pPr marL="457200" indent="-457200">
              <a:buFont typeface="Times New Roman" pitchFamily="18" charset="0"/>
              <a:buAutoNum type="alphaUcPeriod"/>
            </a:pPr>
            <a:r>
              <a:rPr lang="pt-BR">
                <a:latin typeface="Calibri" pitchFamily="34" charset="0"/>
              </a:rPr>
              <a:t>Mutual inductance</a:t>
            </a:r>
          </a:p>
          <a:p>
            <a:pPr marL="457200" indent="-457200">
              <a:buFont typeface="Times New Roman" pitchFamily="18" charset="0"/>
              <a:buAutoNum type="alphaUcPeriod"/>
            </a:pPr>
            <a:r>
              <a:rPr lang="pt-BR">
                <a:latin typeface="Calibri" pitchFamily="34" charset="0"/>
              </a:rPr>
              <a:t>Mutual capacitance</a:t>
            </a: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G5C01 (C) Page 4-13</a:t>
            </a:r>
            <a:endParaRPr lang="en-US" sz="1600" b="1">
              <a:solidFill>
                <a:schemeClr val="bg1"/>
              </a:solidFill>
            </a:endParaRPr>
          </a:p>
        </p:txBody>
      </p:sp>
      <p:sp>
        <p:nvSpPr>
          <p:cNvPr id="88068"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3CCABCC4-ADF4-4AF5-A993-59B7E7C1FD1B}" type="slidenum">
              <a:rPr lang="en-US" b="1">
                <a:solidFill>
                  <a:schemeClr val="bg1"/>
                </a:solidFill>
              </a:rPr>
              <a:pPr algn="r"/>
              <a:t>73</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8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happens if a signal is applied to the secondary winding of a 4:1 voltage step-down transformer instead of the primary winding?</a:t>
            </a:r>
          </a:p>
        </p:txBody>
      </p:sp>
      <p:sp>
        <p:nvSpPr>
          <p:cNvPr id="8909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The output voltage is multiplied by 4</a:t>
            </a:r>
          </a:p>
          <a:p>
            <a:pPr marL="457200" indent="-457200">
              <a:buFont typeface="Times New Roman" pitchFamily="18" charset="0"/>
              <a:buAutoNum type="alphaUcPeriod"/>
            </a:pPr>
            <a:r>
              <a:rPr lang="en-US">
                <a:latin typeface="Calibri" pitchFamily="34" charset="0"/>
              </a:rPr>
              <a:t>The output voltage is divided by 4</a:t>
            </a:r>
          </a:p>
          <a:p>
            <a:pPr marL="457200" indent="-457200">
              <a:buFont typeface="Times New Roman" pitchFamily="18" charset="0"/>
              <a:buAutoNum type="alphaUcPeriod"/>
            </a:pPr>
            <a:r>
              <a:rPr lang="en-US">
                <a:latin typeface="Calibri" pitchFamily="34" charset="0"/>
              </a:rPr>
              <a:t>Additional resistance must be added in series with the primary to prevent overload</a:t>
            </a:r>
          </a:p>
          <a:p>
            <a:pPr marL="457200" indent="-457200">
              <a:buFont typeface="Times New Roman" pitchFamily="18" charset="0"/>
              <a:buAutoNum type="alphaUcPeriod"/>
            </a:pPr>
            <a:r>
              <a:rPr lang="en-US">
                <a:latin typeface="Calibri" pitchFamily="34" charset="0"/>
              </a:rPr>
              <a:t>Additional resistance must be added in parallel with the secondary to prevent overload</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G5C02 (A) Page 4-14</a:t>
            </a:r>
            <a:endParaRPr lang="en-US" sz="1600" b="1">
              <a:solidFill>
                <a:schemeClr val="bg1"/>
              </a:solidFill>
            </a:endParaRPr>
          </a:p>
        </p:txBody>
      </p:sp>
      <p:sp>
        <p:nvSpPr>
          <p:cNvPr id="89092"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81B78AED-1A26-4E8D-B2E5-79D1319C794F}" type="slidenum">
              <a:rPr lang="en-US" b="1">
                <a:solidFill>
                  <a:schemeClr val="bg1"/>
                </a:solidFill>
              </a:rPr>
              <a:pPr algn="r"/>
              <a:t>74</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RMS voltage across a 500-turn secondary winding in a transformer if the 2250-turn primary is connected to 120 VAC?</a:t>
            </a:r>
          </a:p>
        </p:txBody>
      </p:sp>
      <p:sp>
        <p:nvSpPr>
          <p:cNvPr id="9011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2370 volts</a:t>
            </a:r>
          </a:p>
          <a:p>
            <a:pPr marL="457200" indent="-457200">
              <a:buFont typeface="Times New Roman" pitchFamily="18" charset="0"/>
              <a:buAutoNum type="alphaUcPeriod"/>
            </a:pPr>
            <a:r>
              <a:rPr lang="en-US">
                <a:latin typeface="Calibri" pitchFamily="34" charset="0"/>
              </a:rPr>
              <a:t>540 volts</a:t>
            </a:r>
          </a:p>
          <a:p>
            <a:pPr marL="457200" indent="-457200">
              <a:buFont typeface="Times New Roman" pitchFamily="18" charset="0"/>
              <a:buAutoNum type="alphaUcPeriod"/>
            </a:pPr>
            <a:r>
              <a:rPr lang="en-US">
                <a:latin typeface="Calibri" pitchFamily="34" charset="0"/>
              </a:rPr>
              <a:t>26.7 volts</a:t>
            </a:r>
          </a:p>
          <a:p>
            <a:pPr marL="457200" indent="-457200">
              <a:buFont typeface="Times New Roman" pitchFamily="18" charset="0"/>
              <a:buAutoNum type="alphaUcPeriod"/>
            </a:pPr>
            <a:r>
              <a:rPr lang="en-US">
                <a:latin typeface="Calibri" pitchFamily="34" charset="0"/>
              </a:rPr>
              <a:t>5.9 volts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G5C06 (C) Page 4-14</a:t>
            </a:r>
            <a:endParaRPr lang="en-US" sz="1600" b="1">
              <a:solidFill>
                <a:schemeClr val="bg1"/>
              </a:solidFill>
            </a:endParaRPr>
          </a:p>
        </p:txBody>
      </p:sp>
      <p:sp>
        <p:nvSpPr>
          <p:cNvPr id="90116"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A51CADB3-BB47-4FFD-99DF-86EC707DBF56}" type="slidenum">
              <a:rPr lang="en-US" b="1">
                <a:solidFill>
                  <a:schemeClr val="bg1"/>
                </a:solidFill>
              </a:rPr>
              <a:pPr algn="r"/>
              <a:t>75</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Why is the conductor of the primary winding of many voltage step-up transformers larger in diameter than the conductor of the secondary winding?</a:t>
            </a:r>
          </a:p>
        </p:txBody>
      </p:sp>
      <p:sp>
        <p:nvSpPr>
          <p:cNvPr id="9113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To improve the coupling between the primary and secondary</a:t>
            </a:r>
          </a:p>
          <a:p>
            <a:pPr marL="457200" indent="-457200">
              <a:buFont typeface="Times New Roman" pitchFamily="18" charset="0"/>
              <a:buAutoNum type="alphaUcPeriod"/>
            </a:pPr>
            <a:r>
              <a:rPr lang="en-US">
                <a:latin typeface="Calibri" pitchFamily="34" charset="0"/>
              </a:rPr>
              <a:t>To accommodate the higher current of the primary</a:t>
            </a:r>
          </a:p>
          <a:p>
            <a:pPr marL="457200" indent="-457200">
              <a:buFont typeface="Times New Roman" pitchFamily="18" charset="0"/>
              <a:buAutoNum type="alphaUcPeriod"/>
            </a:pPr>
            <a:r>
              <a:rPr lang="en-US">
                <a:latin typeface="Calibri" pitchFamily="34" charset="0"/>
              </a:rPr>
              <a:t>To prevent parasitic oscillations due to resistive losses in the primary</a:t>
            </a:r>
          </a:p>
          <a:p>
            <a:pPr marL="457200" indent="-457200">
              <a:buFont typeface="Times New Roman" pitchFamily="18" charset="0"/>
              <a:buAutoNum type="alphaUcPeriod"/>
            </a:pPr>
            <a:r>
              <a:rPr lang="en-US">
                <a:latin typeface="Calibri" pitchFamily="34" charset="0"/>
              </a:rPr>
              <a:t>To ensure that the volume of the primary winding is equal to the volume of the secondary winding</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G5C16 (B) Page 4-14</a:t>
            </a:r>
            <a:endParaRPr lang="en-US" sz="1600" b="1">
              <a:solidFill>
                <a:schemeClr val="bg1"/>
              </a:solidFill>
            </a:endParaRPr>
          </a:p>
        </p:txBody>
      </p:sp>
      <p:sp>
        <p:nvSpPr>
          <p:cNvPr id="9114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785E77A5-2D38-444F-9304-0B020C61C907}" type="slidenum">
              <a:rPr lang="en-US" b="1">
                <a:solidFill>
                  <a:schemeClr val="bg1"/>
                </a:solidFill>
              </a:rPr>
              <a:pPr algn="r"/>
              <a:t>76</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1" name="Title 1"/>
          <p:cNvSpPr>
            <a:spLocks noGrp="1"/>
          </p:cNvSpPr>
          <p:nvPr>
            <p:ph type="title"/>
          </p:nvPr>
        </p:nvSpPr>
        <p:spPr bwMode="auto">
          <a:xfrm>
            <a:off x="533400" y="1143000"/>
            <a:ext cx="10972800" cy="609600"/>
          </a:xfrm>
          <a:noFill/>
          <a:ln>
            <a:miter lim="800000"/>
            <a:headEnd/>
            <a:tailEnd/>
          </a:ln>
        </p:spPr>
        <p:txBody>
          <a:bodyPr vert="horz" wrap="square" lIns="91440" tIns="45720" rIns="91440" bIns="45720" numCol="1" anchor="t" anchorCtr="0" compatLnSpc="1">
            <a:prstTxWarp prst="textNoShape">
              <a:avLst/>
            </a:prstTxWarp>
          </a:bodyPr>
          <a:lstStyle/>
          <a:p>
            <a:r>
              <a:rPr lang="en-US"/>
              <a:t>Components in Series and Parallel Circuits</a:t>
            </a:r>
          </a:p>
        </p:txBody>
      </p:sp>
      <p:pic>
        <p:nvPicPr>
          <p:cNvPr id="92162" name="Picture 4"/>
          <p:cNvPicPr>
            <a:picLocks noChangeAspect="1"/>
          </p:cNvPicPr>
          <p:nvPr/>
        </p:nvPicPr>
        <p:blipFill>
          <a:blip r:embed="rId2"/>
          <a:srcRect/>
          <a:stretch>
            <a:fillRect/>
          </a:stretch>
        </p:blipFill>
        <p:spPr bwMode="auto">
          <a:xfrm>
            <a:off x="752475" y="1989138"/>
            <a:ext cx="10244138" cy="4411662"/>
          </a:xfrm>
          <a:prstGeom prst="rect">
            <a:avLst/>
          </a:prstGeom>
          <a:noFill/>
          <a:ln w="12700">
            <a:solidFill>
              <a:schemeClr val="tx1"/>
            </a:solidFill>
            <a:miter lim="800000"/>
            <a:headEnd/>
            <a:tailEnd/>
          </a:ln>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5"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Components in Series and Parallel Circuits</a:t>
            </a:r>
          </a:p>
        </p:txBody>
      </p:sp>
      <p:sp>
        <p:nvSpPr>
          <p:cNvPr id="3" name="Content Placeholder 2"/>
          <p:cNvSpPr>
            <a:spLocks noGrp="1"/>
          </p:cNvSpPr>
          <p:nvPr>
            <p:ph idx="1"/>
          </p:nvPr>
        </p:nvSpPr>
        <p:spPr bwMode="auto">
          <a:xfrm>
            <a:off x="609600" y="2095500"/>
            <a:ext cx="10972800" cy="4381500"/>
          </a:xfrm>
          <a:noFill/>
          <a:ln>
            <a:miter lim="800000"/>
            <a:headEnd/>
            <a:tailEnd/>
          </a:ln>
        </p:spPr>
        <p:txBody>
          <a:bodyPr vert="horz" wrap="square" lIns="91440" tIns="45720" rIns="91440" bIns="45720" numCol="1" anchor="t" anchorCtr="0" compatLnSpc="1">
            <a:prstTxWarp prst="textNoShape">
              <a:avLst/>
            </a:prstTxWarp>
          </a:bodyPr>
          <a:lstStyle/>
          <a:p>
            <a:r>
              <a:rPr lang="en-US" sz="3000"/>
              <a:t>In series circuits, the current is the same in all components and voltages are summed (</a:t>
            </a:r>
            <a:r>
              <a:rPr lang="en-US" sz="3000" i="1">
                <a:solidFill>
                  <a:srgbClr val="C00000"/>
                </a:solidFill>
              </a:rPr>
              <a:t>Kirchoff’s Voltage Law</a:t>
            </a:r>
            <a:r>
              <a:rPr lang="en-US" sz="3000"/>
              <a:t>).</a:t>
            </a:r>
          </a:p>
          <a:p>
            <a:pPr lvl="1"/>
            <a:r>
              <a:rPr lang="en-US" sz="2600"/>
              <a:t>Voltages add in a series circuit</a:t>
            </a:r>
          </a:p>
          <a:p>
            <a:r>
              <a:rPr lang="en-US" sz="3000"/>
              <a:t>In parallel circuits, voltage across all components is the same and the sum of currents into and out of circuit junctions must be equal (</a:t>
            </a:r>
            <a:r>
              <a:rPr lang="en-US" sz="3000" i="1">
                <a:solidFill>
                  <a:srgbClr val="C00000"/>
                </a:solidFill>
              </a:rPr>
              <a:t>Kirchoff’s Current Law</a:t>
            </a:r>
            <a:r>
              <a:rPr lang="en-US" sz="3000"/>
              <a:t>).</a:t>
            </a:r>
          </a:p>
          <a:p>
            <a:pPr lvl="1"/>
            <a:r>
              <a:rPr lang="en-US" sz="2600"/>
              <a:t>Currents add in a parallel circuit</a:t>
            </a:r>
          </a:p>
          <a:p>
            <a:r>
              <a:rPr lang="en-US" sz="3000"/>
              <a:t>Components connected in series or parallel can be replaced with a single equivalent component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09" name="Title 2"/>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Calculating Series &amp; Parallel Equivalent Values</a:t>
            </a:r>
          </a:p>
        </p:txBody>
      </p:sp>
      <p:graphicFrame>
        <p:nvGraphicFramePr>
          <p:cNvPr id="5" name="Table 5"/>
          <p:cNvGraphicFramePr>
            <a:graphicFrameLocks noGrp="1"/>
          </p:cNvGraphicFramePr>
          <p:nvPr>
            <p:ph idx="1"/>
          </p:nvPr>
        </p:nvGraphicFramePr>
        <p:xfrm>
          <a:off x="609600" y="2362200"/>
          <a:ext cx="10972800" cy="15849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0000"/>
                    </a:ext>
                  </a:extLst>
                </a:gridCol>
                <a:gridCol w="8686800">
                  <a:extLst>
                    <a:ext uri="{9D8B030D-6E8A-4147-A177-3AD203B41FA5}">
                      <a16:colId xmlns:a16="http://schemas.microsoft.com/office/drawing/2014/main" val="20001"/>
                    </a:ext>
                  </a:extLst>
                </a:gridCol>
              </a:tblGrid>
              <a:tr h="370840">
                <a:tc>
                  <a:txBody>
                    <a:bodyPr/>
                    <a:lstStyle/>
                    <a:p>
                      <a:pPr algn="ctr"/>
                      <a:r>
                        <a:rPr lang="en-US" sz="2000" dirty="0">
                          <a:latin typeface="Arial" panose="020B0604020202020204" pitchFamily="34" charset="0"/>
                          <a:cs typeface="Arial" panose="020B0604020202020204" pitchFamily="34" charset="0"/>
                        </a:rPr>
                        <a:t>COMPONENT</a:t>
                      </a:r>
                    </a:p>
                  </a:txBody>
                  <a:tcPr/>
                </a:tc>
                <a:tc>
                  <a:txBody>
                    <a:bodyPr/>
                    <a:lstStyle/>
                    <a:p>
                      <a:pPr algn="ctr"/>
                      <a:r>
                        <a:rPr lang="en-US" sz="2000" dirty="0">
                          <a:solidFill>
                            <a:srgbClr val="FFFF00"/>
                          </a:solidFill>
                          <a:latin typeface="Arial" panose="020B0604020202020204" pitchFamily="34" charset="0"/>
                          <a:cs typeface="Arial" panose="020B0604020202020204" pitchFamily="34" charset="0"/>
                        </a:rPr>
                        <a:t>IN SERIES</a:t>
                      </a:r>
                    </a:p>
                  </a:txBody>
                  <a:tcPr/>
                </a:tc>
                <a:extLst>
                  <a:ext uri="{0D108BD9-81ED-4DB2-BD59-A6C34878D82A}">
                    <a16:rowId xmlns:a16="http://schemas.microsoft.com/office/drawing/2014/main" val="10000"/>
                  </a:ext>
                </a:extLst>
              </a:tr>
              <a:tr h="370840">
                <a:tc>
                  <a:txBody>
                    <a:bodyPr/>
                    <a:lstStyle/>
                    <a:p>
                      <a:r>
                        <a:rPr lang="en-US" sz="2000" dirty="0">
                          <a:latin typeface="Arial" panose="020B0604020202020204" pitchFamily="34" charset="0"/>
                          <a:cs typeface="Arial" panose="020B0604020202020204" pitchFamily="34" charset="0"/>
                        </a:rPr>
                        <a:t>RESISTOR</a:t>
                      </a:r>
                    </a:p>
                  </a:txBody>
                  <a:tcPr/>
                </a:tc>
                <a:tc>
                  <a:txBody>
                    <a:bodyPr/>
                    <a:lstStyle/>
                    <a:p>
                      <a:r>
                        <a:rPr lang="en-US" sz="2000" dirty="0">
                          <a:latin typeface="Arial" panose="020B0604020202020204" pitchFamily="34" charset="0"/>
                          <a:cs typeface="Arial" panose="020B0604020202020204" pitchFamily="34" charset="0"/>
                        </a:rPr>
                        <a:t>ADD VALUES, R1 + R2 + R3 + …</a:t>
                      </a:r>
                    </a:p>
                  </a:txBody>
                  <a:tcPr/>
                </a:tc>
                <a:extLst>
                  <a:ext uri="{0D108BD9-81ED-4DB2-BD59-A6C34878D82A}">
                    <a16:rowId xmlns:a16="http://schemas.microsoft.com/office/drawing/2014/main" val="10001"/>
                  </a:ext>
                </a:extLst>
              </a:tr>
              <a:tr h="370840">
                <a:tc>
                  <a:txBody>
                    <a:bodyPr/>
                    <a:lstStyle/>
                    <a:p>
                      <a:r>
                        <a:rPr lang="en-US" sz="2000" dirty="0">
                          <a:latin typeface="Arial" panose="020B0604020202020204" pitchFamily="34" charset="0"/>
                          <a:cs typeface="Arial" panose="020B0604020202020204" pitchFamily="34" charset="0"/>
                        </a:rPr>
                        <a:t>INDUCTOR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Arial" panose="020B0604020202020204" pitchFamily="34" charset="0"/>
                          <a:cs typeface="Arial" panose="020B0604020202020204" pitchFamily="34" charset="0"/>
                        </a:rPr>
                        <a:t>ADD VALUES, L1 + L2 + L3 + …</a:t>
                      </a:r>
                    </a:p>
                  </a:txBody>
                  <a:tcPr/>
                </a:tc>
                <a:extLst>
                  <a:ext uri="{0D108BD9-81ED-4DB2-BD59-A6C34878D82A}">
                    <a16:rowId xmlns:a16="http://schemas.microsoft.com/office/drawing/2014/main" val="10002"/>
                  </a:ext>
                </a:extLst>
              </a:tr>
              <a:tr h="370840">
                <a:tc>
                  <a:txBody>
                    <a:bodyPr/>
                    <a:lstStyle/>
                    <a:p>
                      <a:r>
                        <a:rPr lang="en-US" sz="2000" dirty="0">
                          <a:latin typeface="Arial" panose="020B0604020202020204" pitchFamily="34" charset="0"/>
                          <a:cs typeface="Arial" panose="020B0604020202020204" pitchFamily="34" charset="0"/>
                        </a:rPr>
                        <a:t>CAPACITOR</a:t>
                      </a:r>
                    </a:p>
                  </a:txBody>
                  <a:tcPr/>
                </a:tc>
                <a:tc>
                  <a:txBody>
                    <a:bodyPr/>
                    <a:lstStyle/>
                    <a:p>
                      <a:r>
                        <a:rPr lang="en-US" sz="2000" dirty="0">
                          <a:latin typeface="Arial" panose="020B0604020202020204" pitchFamily="34" charset="0"/>
                          <a:cs typeface="Arial" panose="020B0604020202020204" pitchFamily="34" charset="0"/>
                        </a:rPr>
                        <a:t>RECIPROCAL OF RECIPROCALS, 1/(1/C1 + 1/C2 + 1/C3 + …)</a:t>
                      </a:r>
                    </a:p>
                  </a:txBody>
                  <a:tcPr/>
                </a:tc>
                <a:extLst>
                  <a:ext uri="{0D108BD9-81ED-4DB2-BD59-A6C34878D82A}">
                    <a16:rowId xmlns:a16="http://schemas.microsoft.com/office/drawing/2014/main" val="10003"/>
                  </a:ext>
                </a:extLst>
              </a:tr>
            </a:tbl>
          </a:graphicData>
        </a:graphic>
      </p:graphicFrame>
      <p:graphicFrame>
        <p:nvGraphicFramePr>
          <p:cNvPr id="6" name="Table 5"/>
          <p:cNvGraphicFramePr>
            <a:graphicFrameLocks/>
          </p:cNvGraphicFramePr>
          <p:nvPr/>
        </p:nvGraphicFramePr>
        <p:xfrm>
          <a:off x="609600" y="4343400"/>
          <a:ext cx="10972800" cy="1584960"/>
        </p:xfrm>
        <a:graphic>
          <a:graphicData uri="http://schemas.openxmlformats.org/drawingml/2006/table">
            <a:tbl>
              <a:tblPr firstRow="1" bandRow="1">
                <a:tableStyleId>{5C22544A-7EE6-4342-B048-85BDC9FD1C3A}</a:tableStyleId>
              </a:tblPr>
              <a:tblGrid>
                <a:gridCol w="2286000">
                  <a:extLst>
                    <a:ext uri="{9D8B030D-6E8A-4147-A177-3AD203B41FA5}">
                      <a16:colId xmlns:a16="http://schemas.microsoft.com/office/drawing/2014/main" val="20000"/>
                    </a:ext>
                  </a:extLst>
                </a:gridCol>
                <a:gridCol w="8686800">
                  <a:extLst>
                    <a:ext uri="{9D8B030D-6E8A-4147-A177-3AD203B41FA5}">
                      <a16:colId xmlns:a16="http://schemas.microsoft.com/office/drawing/2014/main" val="20001"/>
                    </a:ext>
                  </a:extLst>
                </a:gridCol>
              </a:tblGrid>
              <a:tr h="370840">
                <a:tc>
                  <a:txBody>
                    <a:bodyPr/>
                    <a:lstStyle/>
                    <a:p>
                      <a:pPr algn="ctr"/>
                      <a:r>
                        <a:rPr lang="en-US" sz="2000" dirty="0">
                          <a:latin typeface="Arial" panose="020B0604020202020204" pitchFamily="34" charset="0"/>
                          <a:cs typeface="Arial" panose="020B0604020202020204" pitchFamily="34" charset="0"/>
                        </a:rPr>
                        <a:t>COMPONENT</a:t>
                      </a:r>
                    </a:p>
                  </a:txBody>
                  <a:tcPr/>
                </a:tc>
                <a:tc>
                  <a:txBody>
                    <a:bodyPr/>
                    <a:lstStyle/>
                    <a:p>
                      <a:pPr algn="ctr"/>
                      <a:r>
                        <a:rPr lang="en-US" sz="2000" dirty="0">
                          <a:solidFill>
                            <a:srgbClr val="FFFF00"/>
                          </a:solidFill>
                          <a:latin typeface="Arial" panose="020B0604020202020204" pitchFamily="34" charset="0"/>
                          <a:cs typeface="Arial" panose="020B0604020202020204" pitchFamily="34" charset="0"/>
                        </a:rPr>
                        <a:t>IN PARALLEL</a:t>
                      </a:r>
                    </a:p>
                  </a:txBody>
                  <a:tcPr/>
                </a:tc>
                <a:extLst>
                  <a:ext uri="{0D108BD9-81ED-4DB2-BD59-A6C34878D82A}">
                    <a16:rowId xmlns:a16="http://schemas.microsoft.com/office/drawing/2014/main" val="10000"/>
                  </a:ext>
                </a:extLst>
              </a:tr>
              <a:tr h="370840">
                <a:tc>
                  <a:txBody>
                    <a:bodyPr/>
                    <a:lstStyle/>
                    <a:p>
                      <a:r>
                        <a:rPr lang="en-US" sz="2000" dirty="0">
                          <a:latin typeface="Arial" panose="020B0604020202020204" pitchFamily="34" charset="0"/>
                          <a:cs typeface="Arial" panose="020B0604020202020204" pitchFamily="34" charset="0"/>
                        </a:rPr>
                        <a:t>RESISTOR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Arial" panose="020B0604020202020204" pitchFamily="34" charset="0"/>
                          <a:cs typeface="Arial" panose="020B0604020202020204" pitchFamily="34" charset="0"/>
                        </a:rPr>
                        <a:t>RECIPROCAL OF RECIPROCALS, 1/(1/R1 + 1/R2 + 1/R3 + …)</a:t>
                      </a:r>
                    </a:p>
                  </a:txBody>
                  <a:tcPr/>
                </a:tc>
                <a:extLst>
                  <a:ext uri="{0D108BD9-81ED-4DB2-BD59-A6C34878D82A}">
                    <a16:rowId xmlns:a16="http://schemas.microsoft.com/office/drawing/2014/main" val="10001"/>
                  </a:ext>
                </a:extLst>
              </a:tr>
              <a:tr h="370840">
                <a:tc>
                  <a:txBody>
                    <a:bodyPr/>
                    <a:lstStyle/>
                    <a:p>
                      <a:r>
                        <a:rPr lang="en-US" sz="2000" dirty="0">
                          <a:latin typeface="Arial" panose="020B0604020202020204" pitchFamily="34" charset="0"/>
                          <a:cs typeface="Arial" panose="020B0604020202020204" pitchFamily="34" charset="0"/>
                        </a:rPr>
                        <a:t>INDUCTOR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Arial" panose="020B0604020202020204" pitchFamily="34" charset="0"/>
                          <a:cs typeface="Arial" panose="020B0604020202020204" pitchFamily="34" charset="0"/>
                        </a:rPr>
                        <a:t>RECIPROCAL OF RECIPROCALS, 1/(1/L1 + 1/L2 + 1/L3 + …)</a:t>
                      </a:r>
                    </a:p>
                  </a:txBody>
                  <a:tcPr/>
                </a:tc>
                <a:extLst>
                  <a:ext uri="{0D108BD9-81ED-4DB2-BD59-A6C34878D82A}">
                    <a16:rowId xmlns:a16="http://schemas.microsoft.com/office/drawing/2014/main" val="10002"/>
                  </a:ext>
                </a:extLst>
              </a:tr>
              <a:tr h="370840">
                <a:tc>
                  <a:txBody>
                    <a:bodyPr/>
                    <a:lstStyle/>
                    <a:p>
                      <a:r>
                        <a:rPr lang="en-US" sz="2000" dirty="0">
                          <a:latin typeface="Arial" panose="020B0604020202020204" pitchFamily="34" charset="0"/>
                          <a:cs typeface="Arial" panose="020B0604020202020204" pitchFamily="34" charset="0"/>
                        </a:rPr>
                        <a:t>CAPACITOR</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000" dirty="0">
                          <a:latin typeface="Arial" panose="020B0604020202020204" pitchFamily="34" charset="0"/>
                          <a:cs typeface="Arial" panose="020B0604020202020204" pitchFamily="34" charset="0"/>
                        </a:rPr>
                        <a:t>ADD VALUES, C1 + C2 + C3 + …</a:t>
                      </a:r>
                    </a:p>
                  </a:txBody>
                  <a:tcPr/>
                </a:tc>
                <a:extLst>
                  <a:ext uri="{0D108BD9-81ED-4DB2-BD59-A6C34878D82A}">
                    <a16:rowId xmlns:a16="http://schemas.microsoft.com/office/drawing/2014/main" val="10003"/>
                  </a:ext>
                </a:extLst>
              </a:tr>
            </a:tbl>
          </a:graphicData>
        </a:graphic>
      </p:graphicFrame>
      <p:sp>
        <p:nvSpPr>
          <p:cNvPr id="94244" name="TextBox 6"/>
          <p:cNvSpPr txBox="1">
            <a:spLocks noChangeArrowheads="1"/>
          </p:cNvSpPr>
          <p:nvPr/>
        </p:nvSpPr>
        <p:spPr bwMode="auto">
          <a:xfrm>
            <a:off x="7467600" y="6113463"/>
            <a:ext cx="3733800" cy="368300"/>
          </a:xfrm>
          <a:prstGeom prst="rect">
            <a:avLst/>
          </a:prstGeom>
          <a:noFill/>
          <a:ln w="9525">
            <a:noFill/>
            <a:miter lim="800000"/>
            <a:headEnd/>
            <a:tailEnd/>
          </a:ln>
        </p:spPr>
        <p:txBody>
          <a:bodyPr>
            <a:spAutoFit/>
          </a:bodyPr>
          <a:lstStyle/>
          <a:p>
            <a:r>
              <a:rPr lang="en-US" i="1">
                <a:solidFill>
                  <a:srgbClr val="C00000"/>
                </a:solidFill>
              </a:rPr>
              <a:t>Refer to Figure 4.10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randombar(horizontal)">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Power Calculation Examples (cont.)</a:t>
            </a:r>
          </a:p>
        </p:txBody>
      </p:sp>
      <p:sp>
        <p:nvSpPr>
          <p:cNvPr id="3" name="TextBox 2"/>
          <p:cNvSpPr txBox="1">
            <a:spLocks noChangeArrowheads="1"/>
          </p:cNvSpPr>
          <p:nvPr/>
        </p:nvSpPr>
        <p:spPr bwMode="auto">
          <a:xfrm>
            <a:off x="381000" y="2154238"/>
            <a:ext cx="11125200" cy="830262"/>
          </a:xfrm>
          <a:prstGeom prst="rect">
            <a:avLst/>
          </a:prstGeom>
          <a:noFill/>
          <a:ln w="9525">
            <a:noFill/>
            <a:miter lim="800000"/>
            <a:headEnd/>
            <a:tailEnd/>
          </a:ln>
        </p:spPr>
        <p:txBody>
          <a:bodyPr>
            <a:spAutoFit/>
          </a:bodyPr>
          <a:lstStyle/>
          <a:p>
            <a:r>
              <a:rPr lang="en-US" sz="2400">
                <a:solidFill>
                  <a:srgbClr val="C00000"/>
                </a:solidFill>
              </a:rPr>
              <a:t>To find out how many watts are being dissipated when a current of 7.0 mA flows through a 1.25 kΩ resistor …</a:t>
            </a:r>
          </a:p>
        </p:txBody>
      </p:sp>
      <p:sp>
        <p:nvSpPr>
          <p:cNvPr id="6" name="TextBox 5"/>
          <p:cNvSpPr txBox="1">
            <a:spLocks noRot="1" noChangeAspect="1" noMove="1" noResize="1" noEditPoints="1" noAdjustHandles="1" noChangeArrowheads="1" noChangeShapeType="1" noTextEdit="1"/>
          </p:cNvSpPr>
          <p:nvPr/>
        </p:nvSpPr>
        <p:spPr>
          <a:xfrm>
            <a:off x="762000" y="3565122"/>
            <a:ext cx="9067800" cy="1846659"/>
          </a:xfrm>
          <a:prstGeom prst="rect">
            <a:avLst/>
          </a:prstGeom>
          <a:blipFill>
            <a:blip r:embed="rId2"/>
            <a:stretch>
              <a:fillRect t="-8581" b="-15512"/>
            </a:stretch>
          </a:blipFill>
        </p:spPr>
        <p:txBody>
          <a:bodyPr/>
          <a:lstStyle/>
          <a:p>
            <a:pPr fontAlgn="auto">
              <a:spcBef>
                <a:spcPts val="0"/>
              </a:spcBef>
              <a:spcAft>
                <a:spcPts val="0"/>
              </a:spcAft>
              <a:defRPr/>
            </a:pPr>
            <a:r>
              <a:rPr lang="en-US">
                <a:noFill/>
                <a:latin typeface="+mn-lt"/>
                <a:cs typeface="+mn-cs"/>
              </a:rPr>
              <a:t> </a:t>
            </a:r>
          </a:p>
        </p:txBody>
      </p:sp>
      <p:sp>
        <p:nvSpPr>
          <p:cNvPr id="21508" name="TextBox 4"/>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3AE75FFF-CFF7-4986-9A7E-BE0FE0F4A816}" type="slidenum">
              <a:rPr lang="en-US" sz="1600">
                <a:solidFill>
                  <a:schemeClr val="bg1"/>
                </a:solidFill>
              </a:rPr>
              <a:pPr algn="r"/>
              <a:t>8</a:t>
            </a:fld>
            <a:endParaRPr 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randombar(horizontal)">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3" name="Title 1"/>
          <p:cNvSpPr>
            <a:spLocks noGrp="1"/>
          </p:cNvSpPr>
          <p:nvPr>
            <p:ph type="title"/>
          </p:nvPr>
        </p:nvSpPr>
        <p:spPr bwMode="auto">
          <a:xfrm>
            <a:off x="587375" y="1295400"/>
            <a:ext cx="10972800" cy="1371600"/>
          </a:xfrm>
          <a:noFill/>
          <a:ln>
            <a:miter lim="800000"/>
            <a:headEnd/>
            <a:tailEnd/>
          </a:ln>
        </p:spPr>
        <p:txBody>
          <a:bodyPr vert="horz" wrap="square" lIns="91440" tIns="45720" rIns="91440" bIns="45720" numCol="1" anchor="t" anchorCtr="0" compatLnSpc="1">
            <a:prstTxWarp prst="textNoShape">
              <a:avLst/>
            </a:prstTxWarp>
          </a:bodyPr>
          <a:lstStyle/>
          <a:p>
            <a:r>
              <a:rPr lang="en-US"/>
              <a:t>Effect on Total Value of Adding Components in Series and Parallel</a:t>
            </a:r>
          </a:p>
        </p:txBody>
      </p:sp>
      <p:graphicFrame>
        <p:nvGraphicFramePr>
          <p:cNvPr id="4" name="Table 4"/>
          <p:cNvGraphicFramePr>
            <a:graphicFrameLocks noGrp="1"/>
          </p:cNvGraphicFramePr>
          <p:nvPr>
            <p:ph idx="1"/>
          </p:nvPr>
        </p:nvGraphicFramePr>
        <p:xfrm>
          <a:off x="587375" y="3200400"/>
          <a:ext cx="10972797" cy="1584960"/>
        </p:xfrm>
        <a:graphic>
          <a:graphicData uri="http://schemas.openxmlformats.org/drawingml/2006/table">
            <a:tbl>
              <a:tblPr firstRow="1" bandRow="1">
                <a:tableStyleId>{5C22544A-7EE6-4342-B048-85BDC9FD1C3A}</a:tableStyleId>
              </a:tblPr>
              <a:tblGrid>
                <a:gridCol w="3657599">
                  <a:extLst>
                    <a:ext uri="{9D8B030D-6E8A-4147-A177-3AD203B41FA5}">
                      <a16:colId xmlns:a16="http://schemas.microsoft.com/office/drawing/2014/main" val="20000"/>
                    </a:ext>
                  </a:extLst>
                </a:gridCol>
                <a:gridCol w="3657599">
                  <a:extLst>
                    <a:ext uri="{9D8B030D-6E8A-4147-A177-3AD203B41FA5}">
                      <a16:colId xmlns:a16="http://schemas.microsoft.com/office/drawing/2014/main" val="20001"/>
                    </a:ext>
                  </a:extLst>
                </a:gridCol>
                <a:gridCol w="3657599">
                  <a:extLst>
                    <a:ext uri="{9D8B030D-6E8A-4147-A177-3AD203B41FA5}">
                      <a16:colId xmlns:a16="http://schemas.microsoft.com/office/drawing/2014/main" val="20002"/>
                    </a:ext>
                  </a:extLst>
                </a:gridCol>
              </a:tblGrid>
              <a:tr h="370840">
                <a:tc>
                  <a:txBody>
                    <a:bodyPr/>
                    <a:lstStyle/>
                    <a:p>
                      <a:r>
                        <a:rPr lang="en-US" sz="2000" dirty="0">
                          <a:latin typeface="Arial" panose="020B0604020202020204" pitchFamily="34" charset="0"/>
                          <a:cs typeface="Arial" panose="020B0604020202020204" pitchFamily="34" charset="0"/>
                        </a:rPr>
                        <a:t>COMPONENT</a:t>
                      </a:r>
                    </a:p>
                  </a:txBody>
                  <a:tcPr/>
                </a:tc>
                <a:tc>
                  <a:txBody>
                    <a:bodyPr/>
                    <a:lstStyle/>
                    <a:p>
                      <a:r>
                        <a:rPr lang="en-US" sz="2000" dirty="0">
                          <a:latin typeface="Arial" panose="020B0604020202020204" pitchFamily="34" charset="0"/>
                          <a:cs typeface="Arial" panose="020B0604020202020204" pitchFamily="34" charset="0"/>
                        </a:rPr>
                        <a:t>ADDING IN SERIES</a:t>
                      </a:r>
                    </a:p>
                  </a:txBody>
                  <a:tcPr/>
                </a:tc>
                <a:tc>
                  <a:txBody>
                    <a:bodyPr/>
                    <a:lstStyle/>
                    <a:p>
                      <a:r>
                        <a:rPr lang="en-US" sz="2000" dirty="0">
                          <a:latin typeface="Arial" panose="020B0604020202020204" pitchFamily="34" charset="0"/>
                          <a:cs typeface="Arial" panose="020B0604020202020204" pitchFamily="34" charset="0"/>
                        </a:rPr>
                        <a:t>ADDING IN PARALLEL</a:t>
                      </a:r>
                    </a:p>
                  </a:txBody>
                  <a:tcPr/>
                </a:tc>
                <a:extLst>
                  <a:ext uri="{0D108BD9-81ED-4DB2-BD59-A6C34878D82A}">
                    <a16:rowId xmlns:a16="http://schemas.microsoft.com/office/drawing/2014/main" val="10000"/>
                  </a:ext>
                </a:extLst>
              </a:tr>
              <a:tr h="370840">
                <a:tc>
                  <a:txBody>
                    <a:bodyPr/>
                    <a:lstStyle/>
                    <a:p>
                      <a:r>
                        <a:rPr lang="en-US" sz="2000" dirty="0">
                          <a:latin typeface="Arial" panose="020B0604020202020204" pitchFamily="34" charset="0"/>
                          <a:cs typeface="Arial" panose="020B0604020202020204" pitchFamily="34" charset="0"/>
                        </a:rPr>
                        <a:t>RESISTOR</a:t>
                      </a:r>
                    </a:p>
                  </a:txBody>
                  <a:tcPr/>
                </a:tc>
                <a:tc>
                  <a:txBody>
                    <a:bodyPr/>
                    <a:lstStyle/>
                    <a:p>
                      <a:r>
                        <a:rPr lang="en-US" sz="2000" dirty="0">
                          <a:latin typeface="Arial" panose="020B0604020202020204" pitchFamily="34" charset="0"/>
                          <a:cs typeface="Arial" panose="020B0604020202020204" pitchFamily="34" charset="0"/>
                        </a:rPr>
                        <a:t>INCREASE</a:t>
                      </a:r>
                    </a:p>
                  </a:txBody>
                  <a:tcPr/>
                </a:tc>
                <a:tc>
                  <a:txBody>
                    <a:bodyPr/>
                    <a:lstStyle/>
                    <a:p>
                      <a:r>
                        <a:rPr lang="en-US" sz="2000" dirty="0">
                          <a:latin typeface="Arial" panose="020B0604020202020204" pitchFamily="34" charset="0"/>
                          <a:cs typeface="Arial" panose="020B0604020202020204" pitchFamily="34" charset="0"/>
                        </a:rPr>
                        <a:t>DECREASE</a:t>
                      </a:r>
                    </a:p>
                  </a:txBody>
                  <a:tcPr/>
                </a:tc>
                <a:extLst>
                  <a:ext uri="{0D108BD9-81ED-4DB2-BD59-A6C34878D82A}">
                    <a16:rowId xmlns:a16="http://schemas.microsoft.com/office/drawing/2014/main" val="10001"/>
                  </a:ext>
                </a:extLst>
              </a:tr>
              <a:tr h="370840">
                <a:tc>
                  <a:txBody>
                    <a:bodyPr/>
                    <a:lstStyle/>
                    <a:p>
                      <a:r>
                        <a:rPr lang="en-US" sz="2000" dirty="0">
                          <a:latin typeface="Arial" panose="020B0604020202020204" pitchFamily="34" charset="0"/>
                          <a:cs typeface="Arial" panose="020B0604020202020204" pitchFamily="34" charset="0"/>
                        </a:rPr>
                        <a:t>INDUCTOR</a:t>
                      </a:r>
                    </a:p>
                  </a:txBody>
                  <a:tcPr/>
                </a:tc>
                <a:tc>
                  <a:txBody>
                    <a:bodyPr/>
                    <a:lstStyle/>
                    <a:p>
                      <a:r>
                        <a:rPr lang="en-US" sz="2000" dirty="0">
                          <a:latin typeface="Arial" panose="020B0604020202020204" pitchFamily="34" charset="0"/>
                          <a:cs typeface="Arial" panose="020B0604020202020204" pitchFamily="34" charset="0"/>
                        </a:rPr>
                        <a:t>INCREASE</a:t>
                      </a:r>
                    </a:p>
                  </a:txBody>
                  <a:tcPr/>
                </a:tc>
                <a:tc>
                  <a:txBody>
                    <a:bodyPr/>
                    <a:lstStyle/>
                    <a:p>
                      <a:r>
                        <a:rPr lang="en-US" sz="2000" dirty="0">
                          <a:latin typeface="Arial" panose="020B0604020202020204" pitchFamily="34" charset="0"/>
                          <a:cs typeface="Arial" panose="020B0604020202020204" pitchFamily="34" charset="0"/>
                        </a:rPr>
                        <a:t>DECREASE</a:t>
                      </a:r>
                    </a:p>
                  </a:txBody>
                  <a:tcPr/>
                </a:tc>
                <a:extLst>
                  <a:ext uri="{0D108BD9-81ED-4DB2-BD59-A6C34878D82A}">
                    <a16:rowId xmlns:a16="http://schemas.microsoft.com/office/drawing/2014/main" val="10002"/>
                  </a:ext>
                </a:extLst>
              </a:tr>
              <a:tr h="370840">
                <a:tc>
                  <a:txBody>
                    <a:bodyPr/>
                    <a:lstStyle/>
                    <a:p>
                      <a:r>
                        <a:rPr lang="en-US" sz="2000" dirty="0">
                          <a:latin typeface="Arial" panose="020B0604020202020204" pitchFamily="34" charset="0"/>
                          <a:cs typeface="Arial" panose="020B0604020202020204" pitchFamily="34" charset="0"/>
                        </a:rPr>
                        <a:t>CAPACITOR</a:t>
                      </a:r>
                    </a:p>
                  </a:txBody>
                  <a:tcPr/>
                </a:tc>
                <a:tc>
                  <a:txBody>
                    <a:bodyPr/>
                    <a:lstStyle/>
                    <a:p>
                      <a:r>
                        <a:rPr lang="en-US" sz="2000" dirty="0">
                          <a:latin typeface="Arial" panose="020B0604020202020204" pitchFamily="34" charset="0"/>
                          <a:cs typeface="Arial" panose="020B0604020202020204" pitchFamily="34" charset="0"/>
                        </a:rPr>
                        <a:t>DECREASE</a:t>
                      </a:r>
                    </a:p>
                  </a:txBody>
                  <a:tcPr/>
                </a:tc>
                <a:tc>
                  <a:txBody>
                    <a:bodyPr/>
                    <a:lstStyle/>
                    <a:p>
                      <a:r>
                        <a:rPr lang="en-US" sz="2000" dirty="0">
                          <a:latin typeface="Arial" panose="020B0604020202020204" pitchFamily="34" charset="0"/>
                          <a:cs typeface="Arial" panose="020B0604020202020204" pitchFamily="34" charset="0"/>
                        </a:rPr>
                        <a:t>INCREASE</a:t>
                      </a:r>
                    </a:p>
                  </a:txBody>
                  <a:tcPr/>
                </a:tc>
                <a:extLst>
                  <a:ext uri="{0D108BD9-81ED-4DB2-BD59-A6C34878D82A}">
                    <a16:rowId xmlns:a16="http://schemas.microsoft.com/office/drawing/2014/main" val="10003"/>
                  </a:ext>
                </a:extLst>
              </a:tr>
            </a:tbl>
          </a:graphicData>
        </a:graphic>
      </p:graphicFrame>
      <p:sp>
        <p:nvSpPr>
          <p:cNvPr id="95256" name="TextBox 4"/>
          <p:cNvSpPr txBox="1">
            <a:spLocks noChangeArrowheads="1"/>
          </p:cNvSpPr>
          <p:nvPr/>
        </p:nvSpPr>
        <p:spPr bwMode="auto">
          <a:xfrm>
            <a:off x="7467600" y="6113463"/>
            <a:ext cx="3733800" cy="368300"/>
          </a:xfrm>
          <a:prstGeom prst="rect">
            <a:avLst/>
          </a:prstGeom>
          <a:noFill/>
          <a:ln w="9525">
            <a:noFill/>
            <a:miter lim="800000"/>
            <a:headEnd/>
            <a:tailEnd/>
          </a:ln>
        </p:spPr>
        <p:txBody>
          <a:bodyPr>
            <a:spAutoFit/>
          </a:bodyPr>
          <a:lstStyle/>
          <a:p>
            <a:r>
              <a:rPr lang="en-US" i="1">
                <a:solidFill>
                  <a:srgbClr val="C00000"/>
                </a:solidFill>
              </a:rPr>
              <a:t>Refer to Figure 4.10</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Fig4-10.jpg"/>
          <p:cNvPicPr>
            <a:picLocks noChangeAspect="1"/>
          </p:cNvPicPr>
          <p:nvPr/>
        </p:nvPicPr>
        <p:blipFill>
          <a:blip r:embed="rId2"/>
          <a:srcRect/>
          <a:stretch>
            <a:fillRect/>
          </a:stretch>
        </p:blipFill>
        <p:spPr bwMode="auto">
          <a:xfrm>
            <a:off x="5334000" y="1371600"/>
            <a:ext cx="6477000" cy="5024438"/>
          </a:xfrm>
          <a:prstGeom prst="rect">
            <a:avLst/>
          </a:prstGeom>
          <a:noFill/>
          <a:ln w="12700">
            <a:solidFill>
              <a:srgbClr val="000000"/>
            </a:solidFill>
            <a:miter lim="800000"/>
            <a:headEnd/>
            <a:tailEnd/>
          </a:ln>
        </p:spPr>
      </p:pic>
      <p:sp>
        <p:nvSpPr>
          <p:cNvPr id="96258" name="TextBox 2"/>
          <p:cNvSpPr txBox="1">
            <a:spLocks noChangeArrowheads="1"/>
          </p:cNvSpPr>
          <p:nvPr/>
        </p:nvSpPr>
        <p:spPr bwMode="auto">
          <a:xfrm>
            <a:off x="381000" y="1905000"/>
            <a:ext cx="4495800" cy="2678113"/>
          </a:xfrm>
          <a:prstGeom prst="rect">
            <a:avLst/>
          </a:prstGeom>
          <a:noFill/>
          <a:ln w="9525">
            <a:noFill/>
            <a:miter lim="800000"/>
            <a:headEnd/>
            <a:tailEnd/>
          </a:ln>
        </p:spPr>
        <p:txBody>
          <a:bodyPr>
            <a:spAutoFit/>
          </a:bodyPr>
          <a:lstStyle/>
          <a:p>
            <a:r>
              <a:rPr lang="en-US" sz="2800" i="1">
                <a:solidFill>
                  <a:srgbClr val="C00000"/>
                </a:solidFill>
              </a:rPr>
              <a:t>Figure 4.10:  This drawing illustrates how components in series and parallel can be combined into a single equivalent component value.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1" name="Title 1"/>
          <p:cNvSpPr>
            <a:spLocks noGrp="1"/>
          </p:cNvSpPr>
          <p:nvPr>
            <p:ph type="title"/>
          </p:nvPr>
        </p:nvSpPr>
        <p:spPr bwMode="auto">
          <a:xfrm>
            <a:off x="304800" y="1371600"/>
            <a:ext cx="11506200" cy="838200"/>
          </a:xfrm>
          <a:noFill/>
          <a:ln>
            <a:miter lim="800000"/>
            <a:headEnd/>
            <a:tailEnd/>
          </a:ln>
        </p:spPr>
        <p:txBody>
          <a:bodyPr vert="horz" wrap="square" lIns="91440" tIns="45720" rIns="91440" bIns="45720" numCol="1" anchor="t" anchorCtr="0" compatLnSpc="1">
            <a:prstTxWarp prst="textNoShape">
              <a:avLst/>
            </a:prstTxWarp>
          </a:bodyPr>
          <a:lstStyle/>
          <a:p>
            <a:r>
              <a:rPr lang="en-US" sz="3600"/>
              <a:t>Examples:  Calculating Series &amp; Parallel Equivalent Values</a:t>
            </a:r>
          </a:p>
        </p:txBody>
      </p:sp>
      <p:sp>
        <p:nvSpPr>
          <p:cNvPr id="3" name="TextBox 2"/>
          <p:cNvSpPr txBox="1">
            <a:spLocks noChangeArrowheads="1"/>
          </p:cNvSpPr>
          <p:nvPr/>
        </p:nvSpPr>
        <p:spPr bwMode="auto">
          <a:xfrm>
            <a:off x="304800" y="2209800"/>
            <a:ext cx="10591800" cy="461963"/>
          </a:xfrm>
          <a:prstGeom prst="rect">
            <a:avLst/>
          </a:prstGeom>
          <a:noFill/>
          <a:ln w="9525">
            <a:noFill/>
            <a:miter lim="800000"/>
            <a:headEnd/>
            <a:tailEnd/>
          </a:ln>
        </p:spPr>
        <p:txBody>
          <a:bodyPr>
            <a:spAutoFit/>
          </a:bodyPr>
          <a:lstStyle/>
          <a:p>
            <a:r>
              <a:rPr lang="en-US" sz="2400">
                <a:solidFill>
                  <a:srgbClr val="C00000"/>
                </a:solidFill>
              </a:rPr>
              <a:t>Three 100 Ω resistors …</a:t>
            </a:r>
          </a:p>
        </p:txBody>
      </p:sp>
      <p:sp>
        <p:nvSpPr>
          <p:cNvPr id="4" name="TextBox 3"/>
          <p:cNvSpPr txBox="1">
            <a:spLocks noChangeArrowheads="1"/>
          </p:cNvSpPr>
          <p:nvPr/>
        </p:nvSpPr>
        <p:spPr bwMode="auto">
          <a:xfrm>
            <a:off x="609600" y="2689225"/>
            <a:ext cx="2209800" cy="461963"/>
          </a:xfrm>
          <a:prstGeom prst="rect">
            <a:avLst/>
          </a:prstGeom>
          <a:noFill/>
          <a:ln w="9525">
            <a:noFill/>
            <a:miter lim="800000"/>
            <a:headEnd/>
            <a:tailEnd/>
          </a:ln>
        </p:spPr>
        <p:txBody>
          <a:bodyPr>
            <a:spAutoFit/>
          </a:bodyPr>
          <a:lstStyle/>
          <a:p>
            <a:r>
              <a:rPr lang="en-US" sz="2400">
                <a:solidFill>
                  <a:srgbClr val="C00000"/>
                </a:solidFill>
              </a:rPr>
              <a:t>In Series …</a:t>
            </a:r>
          </a:p>
        </p:txBody>
      </p:sp>
      <p:sp>
        <p:nvSpPr>
          <p:cNvPr id="5" name="TextBox 4"/>
          <p:cNvSpPr txBox="1">
            <a:spLocks noRot="1" noChangeAspect="1" noMove="1" noResize="1" noEditPoints="1" noAdjustHandles="1" noChangeArrowheads="1" noChangeShapeType="1" noTextEdit="1"/>
          </p:cNvSpPr>
          <p:nvPr/>
        </p:nvSpPr>
        <p:spPr>
          <a:xfrm>
            <a:off x="3047186" y="2735622"/>
            <a:ext cx="4534511" cy="369332"/>
          </a:xfrm>
          <a:prstGeom prst="rect">
            <a:avLst/>
          </a:prstGeom>
          <a:blipFill>
            <a:blip r:embed="rId2"/>
            <a:stretch>
              <a:fillRect l="-1075" r="-1075" b="-33333"/>
            </a:stretch>
          </a:blipFill>
        </p:spPr>
        <p:txBody>
          <a:bodyPr/>
          <a:lstStyle/>
          <a:p>
            <a:pPr fontAlgn="auto">
              <a:spcBef>
                <a:spcPts val="0"/>
              </a:spcBef>
              <a:spcAft>
                <a:spcPts val="0"/>
              </a:spcAft>
              <a:defRPr/>
            </a:pPr>
            <a:r>
              <a:rPr lang="en-US">
                <a:noFill/>
                <a:latin typeface="+mn-lt"/>
                <a:cs typeface="+mn-cs"/>
              </a:rPr>
              <a:t> </a:t>
            </a:r>
          </a:p>
        </p:txBody>
      </p:sp>
      <p:sp>
        <p:nvSpPr>
          <p:cNvPr id="6" name="TextBox 5"/>
          <p:cNvSpPr txBox="1">
            <a:spLocks noChangeArrowheads="1"/>
          </p:cNvSpPr>
          <p:nvPr/>
        </p:nvSpPr>
        <p:spPr bwMode="auto">
          <a:xfrm>
            <a:off x="609600" y="3255963"/>
            <a:ext cx="2209800" cy="461962"/>
          </a:xfrm>
          <a:prstGeom prst="rect">
            <a:avLst/>
          </a:prstGeom>
          <a:noFill/>
          <a:ln w="9525">
            <a:noFill/>
            <a:miter lim="800000"/>
            <a:headEnd/>
            <a:tailEnd/>
          </a:ln>
        </p:spPr>
        <p:txBody>
          <a:bodyPr>
            <a:spAutoFit/>
          </a:bodyPr>
          <a:lstStyle/>
          <a:p>
            <a:r>
              <a:rPr lang="en-US" sz="2400">
                <a:solidFill>
                  <a:srgbClr val="C00000"/>
                </a:solidFill>
              </a:rPr>
              <a:t>In Parallel …</a:t>
            </a:r>
          </a:p>
        </p:txBody>
      </p:sp>
      <p:sp>
        <p:nvSpPr>
          <p:cNvPr id="7" name="TextBox 6"/>
          <p:cNvSpPr txBox="1">
            <a:spLocks noRot="1" noChangeAspect="1" noMove="1" noResize="1" noEditPoints="1" noAdjustHandles="1" noChangeArrowheads="1" noChangeShapeType="1" noTextEdit="1"/>
          </p:cNvSpPr>
          <p:nvPr/>
        </p:nvSpPr>
        <p:spPr>
          <a:xfrm>
            <a:off x="3047186" y="3249728"/>
            <a:ext cx="6818088" cy="666914"/>
          </a:xfrm>
          <a:prstGeom prst="rect">
            <a:avLst/>
          </a:prstGeom>
          <a:blipFill>
            <a:blip r:embed="rId3"/>
            <a:stretch>
              <a:fillRect t="-3670"/>
            </a:stretch>
          </a:blipFill>
        </p:spPr>
        <p:txBody>
          <a:bodyPr/>
          <a:lstStyle/>
          <a:p>
            <a:pPr fontAlgn="auto">
              <a:spcBef>
                <a:spcPts val="0"/>
              </a:spcBef>
              <a:spcAft>
                <a:spcPts val="0"/>
              </a:spcAft>
              <a:defRPr/>
            </a:pPr>
            <a:r>
              <a:rPr lang="en-US">
                <a:noFill/>
                <a:latin typeface="+mn-lt"/>
                <a:cs typeface="+mn-cs"/>
              </a:rPr>
              <a:t> </a:t>
            </a:r>
          </a:p>
        </p:txBody>
      </p:sp>
      <p:sp>
        <p:nvSpPr>
          <p:cNvPr id="9" name="TextBox 8"/>
          <p:cNvSpPr txBox="1">
            <a:spLocks noChangeArrowheads="1"/>
          </p:cNvSpPr>
          <p:nvPr/>
        </p:nvSpPr>
        <p:spPr bwMode="auto">
          <a:xfrm>
            <a:off x="290513" y="4208463"/>
            <a:ext cx="10591800" cy="461962"/>
          </a:xfrm>
          <a:prstGeom prst="rect">
            <a:avLst/>
          </a:prstGeom>
          <a:noFill/>
          <a:ln w="9525">
            <a:noFill/>
            <a:miter lim="800000"/>
            <a:headEnd/>
            <a:tailEnd/>
          </a:ln>
        </p:spPr>
        <p:txBody>
          <a:bodyPr>
            <a:spAutoFit/>
          </a:bodyPr>
          <a:lstStyle/>
          <a:p>
            <a:r>
              <a:rPr lang="en-US" sz="2400">
                <a:solidFill>
                  <a:srgbClr val="C00000"/>
                </a:solidFill>
              </a:rPr>
              <a:t>Three 100 µF capacitors …</a:t>
            </a:r>
          </a:p>
        </p:txBody>
      </p:sp>
      <p:sp>
        <p:nvSpPr>
          <p:cNvPr id="10" name="TextBox 9"/>
          <p:cNvSpPr txBox="1">
            <a:spLocks noChangeArrowheads="1"/>
          </p:cNvSpPr>
          <p:nvPr/>
        </p:nvSpPr>
        <p:spPr bwMode="auto">
          <a:xfrm>
            <a:off x="595313" y="4716463"/>
            <a:ext cx="2209800" cy="461962"/>
          </a:xfrm>
          <a:prstGeom prst="rect">
            <a:avLst/>
          </a:prstGeom>
          <a:noFill/>
          <a:ln w="9525">
            <a:noFill/>
            <a:miter lim="800000"/>
            <a:headEnd/>
            <a:tailEnd/>
          </a:ln>
        </p:spPr>
        <p:txBody>
          <a:bodyPr>
            <a:spAutoFit/>
          </a:bodyPr>
          <a:lstStyle/>
          <a:p>
            <a:r>
              <a:rPr lang="en-US" sz="2400">
                <a:solidFill>
                  <a:srgbClr val="C00000"/>
                </a:solidFill>
              </a:rPr>
              <a:t>In Series …</a:t>
            </a:r>
          </a:p>
        </p:txBody>
      </p:sp>
      <p:sp>
        <p:nvSpPr>
          <p:cNvPr id="11" name="TextBox 10"/>
          <p:cNvSpPr txBox="1">
            <a:spLocks noRot="1" noChangeAspect="1" noMove="1" noResize="1" noEditPoints="1" noAdjustHandles="1" noChangeArrowheads="1" noChangeShapeType="1" noTextEdit="1"/>
          </p:cNvSpPr>
          <p:nvPr/>
        </p:nvSpPr>
        <p:spPr>
          <a:xfrm>
            <a:off x="3047185" y="5467993"/>
            <a:ext cx="4646720" cy="369332"/>
          </a:xfrm>
          <a:prstGeom prst="rect">
            <a:avLst/>
          </a:prstGeom>
          <a:blipFill>
            <a:blip r:embed="rId4"/>
            <a:stretch>
              <a:fillRect l="-1050" r="-1706" b="-31148"/>
            </a:stretch>
          </a:blipFill>
        </p:spPr>
        <p:txBody>
          <a:bodyPr/>
          <a:lstStyle/>
          <a:p>
            <a:pPr fontAlgn="auto">
              <a:spcBef>
                <a:spcPts val="0"/>
              </a:spcBef>
              <a:spcAft>
                <a:spcPts val="0"/>
              </a:spcAft>
              <a:defRPr/>
            </a:pPr>
            <a:r>
              <a:rPr lang="en-US">
                <a:noFill/>
                <a:latin typeface="+mn-lt"/>
                <a:cs typeface="+mn-cs"/>
              </a:rPr>
              <a:t> </a:t>
            </a:r>
          </a:p>
        </p:txBody>
      </p:sp>
      <p:sp>
        <p:nvSpPr>
          <p:cNvPr id="12" name="TextBox 11"/>
          <p:cNvSpPr txBox="1">
            <a:spLocks noChangeArrowheads="1"/>
          </p:cNvSpPr>
          <p:nvPr/>
        </p:nvSpPr>
        <p:spPr bwMode="auto">
          <a:xfrm>
            <a:off x="595313" y="5421313"/>
            <a:ext cx="2209800" cy="461962"/>
          </a:xfrm>
          <a:prstGeom prst="rect">
            <a:avLst/>
          </a:prstGeom>
          <a:noFill/>
          <a:ln w="9525">
            <a:noFill/>
            <a:miter lim="800000"/>
            <a:headEnd/>
            <a:tailEnd/>
          </a:ln>
        </p:spPr>
        <p:txBody>
          <a:bodyPr>
            <a:spAutoFit/>
          </a:bodyPr>
          <a:lstStyle/>
          <a:p>
            <a:r>
              <a:rPr lang="en-US" sz="2400">
                <a:solidFill>
                  <a:srgbClr val="C00000"/>
                </a:solidFill>
              </a:rPr>
              <a:t>In Parallel …</a:t>
            </a:r>
          </a:p>
        </p:txBody>
      </p:sp>
      <p:sp>
        <p:nvSpPr>
          <p:cNvPr id="14" name="TextBox 13"/>
          <p:cNvSpPr txBox="1">
            <a:spLocks noRot="1" noChangeAspect="1" noMove="1" noResize="1" noEditPoints="1" noAdjustHandles="1" noChangeArrowheads="1" noChangeShapeType="1" noTextEdit="1"/>
          </p:cNvSpPr>
          <p:nvPr/>
        </p:nvSpPr>
        <p:spPr>
          <a:xfrm>
            <a:off x="3047186" y="4656700"/>
            <a:ext cx="6818088" cy="666914"/>
          </a:xfrm>
          <a:prstGeom prst="rect">
            <a:avLst/>
          </a:prstGeom>
          <a:blipFill>
            <a:blip r:embed="rId5"/>
            <a:stretch>
              <a:fillRect t="-4587"/>
            </a:stretch>
          </a:blipFill>
        </p:spPr>
        <p:txBody>
          <a:bodyPr/>
          <a:lstStyle/>
          <a:p>
            <a:pPr fontAlgn="auto">
              <a:spcBef>
                <a:spcPts val="0"/>
              </a:spcBef>
              <a:spcAft>
                <a:spcPts val="0"/>
              </a:spcAft>
              <a:defRPr/>
            </a:pPr>
            <a:r>
              <a:rPr lang="en-US">
                <a:noFill/>
                <a:latin typeface="+mn-lt"/>
                <a:cs typeface="+mn-cs"/>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randombar(horizontal)">
                                      <p:cBhvr>
                                        <p:cTn id="12" dur="500"/>
                                        <p:tgtEl>
                                          <p:spTgt spid="5"/>
                                        </p:tgtEl>
                                      </p:cBhvr>
                                    </p:animEffect>
                                  </p:childTnLst>
                                </p:cTn>
                              </p:par>
                              <p:par>
                                <p:cTn id="13" presetID="14" presetClass="entr" presetSubtype="10" fill="hold" grpId="0"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randombar(horizontal)">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4" presetClass="entr" presetSubtype="1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randombar(horizontal)">
                                      <p:cBhvr>
                                        <p:cTn id="20" dur="500"/>
                                        <p:tgtEl>
                                          <p:spTgt spid="6"/>
                                        </p:tgtEl>
                                      </p:cBhvr>
                                    </p:animEffect>
                                  </p:childTnLst>
                                </p:cTn>
                              </p:par>
                              <p:par>
                                <p:cTn id="21" presetID="14" presetClass="entr" presetSubtype="10"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randombar(horizontal)">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14" presetClass="entr" presetSubtype="1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randombar(horizontal)">
                                      <p:cBhvr>
                                        <p:cTn id="28" dur="500"/>
                                        <p:tgtEl>
                                          <p:spTgt spid="9"/>
                                        </p:tgtEl>
                                      </p:cBhvr>
                                    </p:animEffect>
                                  </p:childTnLst>
                                </p:cTn>
                              </p:par>
                            </p:childTnLst>
                          </p:cTn>
                        </p:par>
                      </p:childTnLst>
                    </p:cTn>
                  </p:par>
                  <p:par>
                    <p:cTn id="29" fill="hold">
                      <p:stCondLst>
                        <p:cond delay="indefinite"/>
                      </p:stCondLst>
                      <p:childTnLst>
                        <p:par>
                          <p:cTn id="30" fill="hold">
                            <p:stCondLst>
                              <p:cond delay="0"/>
                            </p:stCondLst>
                            <p:childTnLst>
                              <p:par>
                                <p:cTn id="31" presetID="14" presetClass="entr" presetSubtype="10" fill="hold" grpId="0" nodeType="click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randombar(horizontal)">
                                      <p:cBhvr>
                                        <p:cTn id="33" dur="500"/>
                                        <p:tgtEl>
                                          <p:spTgt spid="10"/>
                                        </p:tgtEl>
                                      </p:cBhvr>
                                    </p:animEffect>
                                  </p:childTnLst>
                                </p:cTn>
                              </p:par>
                              <p:par>
                                <p:cTn id="34" presetID="14" presetClass="entr" presetSubtype="10" fill="hold" nodeType="with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randombar(horizontal)">
                                      <p:cBhvr>
                                        <p:cTn id="36" dur="500"/>
                                        <p:tgtEl>
                                          <p:spTgt spid="14"/>
                                        </p:tgtEl>
                                      </p:cBhvr>
                                    </p:animEffect>
                                  </p:childTnLst>
                                </p:cTn>
                              </p:par>
                            </p:childTnLst>
                          </p:cTn>
                        </p:par>
                      </p:childTnLst>
                    </p:cTn>
                  </p:par>
                  <p:par>
                    <p:cTn id="37" fill="hold">
                      <p:stCondLst>
                        <p:cond delay="indefinite"/>
                      </p:stCondLst>
                      <p:childTnLst>
                        <p:par>
                          <p:cTn id="38" fill="hold">
                            <p:stCondLst>
                              <p:cond delay="0"/>
                            </p:stCondLst>
                            <p:childTnLst>
                              <p:par>
                                <p:cTn id="39" presetID="14" presetClass="entr" presetSubtype="10" fill="hold" grpId="0" nodeType="click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randombar(horizontal)">
                                      <p:cBhvr>
                                        <p:cTn id="41" dur="500"/>
                                        <p:tgtEl>
                                          <p:spTgt spid="12"/>
                                        </p:tgtEl>
                                      </p:cBhvr>
                                    </p:animEffect>
                                  </p:childTnLst>
                                </p:cTn>
                              </p:par>
                              <p:par>
                                <p:cTn id="42" presetID="14" presetClass="entr" presetSubtype="10" fill="hold" nodeType="with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randombar(horizontal)">
                                      <p:cBhvr>
                                        <p:cTn id="44"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6" grpId="0"/>
      <p:bldP spid="9" grpId="0"/>
      <p:bldP spid="10" grpId="0"/>
      <p:bldP spid="12"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5" name="Title 1"/>
          <p:cNvSpPr>
            <a:spLocks noGrp="1"/>
          </p:cNvSpPr>
          <p:nvPr>
            <p:ph type="title"/>
          </p:nvPr>
        </p:nvSpPr>
        <p:spPr bwMode="auto">
          <a:xfrm>
            <a:off x="304800" y="1371600"/>
            <a:ext cx="11430000" cy="1143000"/>
          </a:xfrm>
          <a:noFill/>
          <a:ln>
            <a:miter lim="800000"/>
            <a:headEnd/>
            <a:tailEnd/>
          </a:ln>
        </p:spPr>
        <p:txBody>
          <a:bodyPr vert="horz" wrap="square" lIns="91440" tIns="45720" rIns="91440" bIns="45720" numCol="1" anchor="t" anchorCtr="0" compatLnSpc="1">
            <a:prstTxWarp prst="textNoShape">
              <a:avLst/>
            </a:prstTxWarp>
          </a:bodyPr>
          <a:lstStyle/>
          <a:p>
            <a:r>
              <a:rPr lang="en-US"/>
              <a:t>Calculating Series &amp; Parallel Equivalent Values (cont.)</a:t>
            </a:r>
          </a:p>
        </p:txBody>
      </p:sp>
      <p:sp>
        <p:nvSpPr>
          <p:cNvPr id="3" name="TextBox 2"/>
          <p:cNvSpPr txBox="1">
            <a:spLocks noChangeArrowheads="1"/>
          </p:cNvSpPr>
          <p:nvPr/>
        </p:nvSpPr>
        <p:spPr bwMode="auto">
          <a:xfrm>
            <a:off x="457200" y="2286000"/>
            <a:ext cx="10820400" cy="830263"/>
          </a:xfrm>
          <a:prstGeom prst="rect">
            <a:avLst/>
          </a:prstGeom>
          <a:noFill/>
          <a:ln w="9525">
            <a:noFill/>
            <a:miter lim="800000"/>
            <a:headEnd/>
            <a:tailEnd/>
          </a:ln>
        </p:spPr>
        <p:txBody>
          <a:bodyPr>
            <a:spAutoFit/>
          </a:bodyPr>
          <a:lstStyle/>
          <a:p>
            <a:r>
              <a:rPr lang="en-US" sz="2400"/>
              <a:t>With only two components, the </a:t>
            </a:r>
            <a:r>
              <a:rPr lang="en-US" sz="2400" i="1">
                <a:solidFill>
                  <a:srgbClr val="C00000"/>
                </a:solidFill>
              </a:rPr>
              <a:t>reciprocal of reciprocals </a:t>
            </a:r>
            <a:r>
              <a:rPr lang="en-US" sz="2400"/>
              <a:t>calculation is greatly simplified …</a:t>
            </a:r>
          </a:p>
        </p:txBody>
      </p:sp>
      <p:sp>
        <p:nvSpPr>
          <p:cNvPr id="4" name="TextBox 3"/>
          <p:cNvSpPr txBox="1">
            <a:spLocks noRot="1" noChangeAspect="1" noMove="1" noResize="1" noEditPoints="1" noAdjustHandles="1" noChangeArrowheads="1" noChangeShapeType="1" noTextEdit="1"/>
          </p:cNvSpPr>
          <p:nvPr/>
        </p:nvSpPr>
        <p:spPr>
          <a:xfrm>
            <a:off x="3124200" y="2895600"/>
            <a:ext cx="2242216" cy="700063"/>
          </a:xfrm>
          <a:prstGeom prst="rect">
            <a:avLst/>
          </a:prstGeom>
          <a:blipFill>
            <a:blip r:embed="rId2"/>
            <a:stretch>
              <a:fillRect/>
            </a:stretch>
          </a:blipFill>
        </p:spPr>
        <p:txBody>
          <a:bodyPr/>
          <a:lstStyle/>
          <a:p>
            <a:pPr fontAlgn="auto">
              <a:spcBef>
                <a:spcPts val="0"/>
              </a:spcBef>
              <a:spcAft>
                <a:spcPts val="0"/>
              </a:spcAft>
              <a:defRPr/>
            </a:pPr>
            <a:r>
              <a:rPr lang="en-US">
                <a:noFill/>
                <a:latin typeface="+mn-lt"/>
                <a:cs typeface="+mn-cs"/>
              </a:rPr>
              <a:t> </a:t>
            </a:r>
          </a:p>
        </p:txBody>
      </p:sp>
      <p:sp>
        <p:nvSpPr>
          <p:cNvPr id="5" name="TextBox 4"/>
          <p:cNvSpPr txBox="1">
            <a:spLocks noChangeArrowheads="1"/>
          </p:cNvSpPr>
          <p:nvPr/>
        </p:nvSpPr>
        <p:spPr bwMode="auto">
          <a:xfrm>
            <a:off x="457200" y="4267200"/>
            <a:ext cx="7391400" cy="461963"/>
          </a:xfrm>
          <a:prstGeom prst="rect">
            <a:avLst/>
          </a:prstGeom>
          <a:noFill/>
          <a:ln w="9525">
            <a:noFill/>
            <a:miter lim="800000"/>
            <a:headEnd/>
            <a:tailEnd/>
          </a:ln>
        </p:spPr>
        <p:txBody>
          <a:bodyPr>
            <a:spAutoFit/>
          </a:bodyPr>
          <a:lstStyle/>
          <a:p>
            <a:r>
              <a:rPr lang="en-US" sz="2400">
                <a:solidFill>
                  <a:srgbClr val="C00000"/>
                </a:solidFill>
              </a:rPr>
              <a:t>Inductance of a 20 mH and 50 mH inductor …</a:t>
            </a:r>
          </a:p>
        </p:txBody>
      </p:sp>
      <p:sp>
        <p:nvSpPr>
          <p:cNvPr id="6" name="TextBox 5"/>
          <p:cNvSpPr txBox="1">
            <a:spLocks noChangeArrowheads="1"/>
          </p:cNvSpPr>
          <p:nvPr/>
        </p:nvSpPr>
        <p:spPr bwMode="auto">
          <a:xfrm>
            <a:off x="1143000" y="5029200"/>
            <a:ext cx="1752600" cy="461963"/>
          </a:xfrm>
          <a:prstGeom prst="rect">
            <a:avLst/>
          </a:prstGeom>
          <a:noFill/>
          <a:ln w="9525">
            <a:noFill/>
            <a:miter lim="800000"/>
            <a:headEnd/>
            <a:tailEnd/>
          </a:ln>
        </p:spPr>
        <p:txBody>
          <a:bodyPr>
            <a:spAutoFit/>
          </a:bodyPr>
          <a:lstStyle/>
          <a:p>
            <a:r>
              <a:rPr lang="en-US" sz="2400">
                <a:solidFill>
                  <a:srgbClr val="C00000"/>
                </a:solidFill>
              </a:rPr>
              <a:t>In series …</a:t>
            </a:r>
          </a:p>
        </p:txBody>
      </p:sp>
      <p:sp>
        <p:nvSpPr>
          <p:cNvPr id="7" name="TextBox 6"/>
          <p:cNvSpPr txBox="1">
            <a:spLocks noRot="1" noChangeAspect="1" noMove="1" noResize="1" noEditPoints="1" noAdjustHandles="1" noChangeArrowheads="1" noChangeShapeType="1" noTextEdit="1"/>
          </p:cNvSpPr>
          <p:nvPr/>
        </p:nvSpPr>
        <p:spPr>
          <a:xfrm>
            <a:off x="3331599" y="5075366"/>
            <a:ext cx="3400033" cy="369332"/>
          </a:xfrm>
          <a:prstGeom prst="rect">
            <a:avLst/>
          </a:prstGeom>
          <a:blipFill>
            <a:blip r:embed="rId3"/>
            <a:stretch>
              <a:fillRect l="-1616" r="-1436" b="-33333"/>
            </a:stretch>
          </a:blipFill>
        </p:spPr>
        <p:txBody>
          <a:bodyPr/>
          <a:lstStyle/>
          <a:p>
            <a:pPr fontAlgn="auto">
              <a:spcBef>
                <a:spcPts val="0"/>
              </a:spcBef>
              <a:spcAft>
                <a:spcPts val="0"/>
              </a:spcAft>
              <a:defRPr/>
            </a:pPr>
            <a:r>
              <a:rPr lang="en-US">
                <a:noFill/>
                <a:latin typeface="+mn-lt"/>
                <a:cs typeface="+mn-cs"/>
              </a:rPr>
              <a:t> </a:t>
            </a:r>
          </a:p>
        </p:txBody>
      </p:sp>
      <p:sp>
        <p:nvSpPr>
          <p:cNvPr id="8" name="TextBox 7"/>
          <p:cNvSpPr txBox="1">
            <a:spLocks noChangeArrowheads="1"/>
          </p:cNvSpPr>
          <p:nvPr/>
        </p:nvSpPr>
        <p:spPr bwMode="auto">
          <a:xfrm>
            <a:off x="1157288" y="5791200"/>
            <a:ext cx="2090737" cy="461963"/>
          </a:xfrm>
          <a:prstGeom prst="rect">
            <a:avLst/>
          </a:prstGeom>
          <a:noFill/>
          <a:ln w="9525">
            <a:noFill/>
            <a:miter lim="800000"/>
            <a:headEnd/>
            <a:tailEnd/>
          </a:ln>
        </p:spPr>
        <p:txBody>
          <a:bodyPr>
            <a:spAutoFit/>
          </a:bodyPr>
          <a:lstStyle/>
          <a:p>
            <a:r>
              <a:rPr lang="en-US" sz="2400">
                <a:solidFill>
                  <a:srgbClr val="C00000"/>
                </a:solidFill>
              </a:rPr>
              <a:t>In parallel …</a:t>
            </a:r>
          </a:p>
        </p:txBody>
      </p:sp>
      <p:sp>
        <p:nvSpPr>
          <p:cNvPr id="9" name="TextBox 8"/>
          <p:cNvSpPr txBox="1">
            <a:spLocks noRot="1" noChangeAspect="1" noMove="1" noResize="1" noEditPoints="1" noAdjustHandles="1" noChangeArrowheads="1" noChangeShapeType="1" noTextEdit="1"/>
          </p:cNvSpPr>
          <p:nvPr/>
        </p:nvSpPr>
        <p:spPr>
          <a:xfrm>
            <a:off x="3317749" y="5672000"/>
            <a:ext cx="2213363" cy="700063"/>
          </a:xfrm>
          <a:prstGeom prst="rect">
            <a:avLst/>
          </a:prstGeom>
          <a:blipFill>
            <a:blip r:embed="rId4"/>
            <a:stretch>
              <a:fillRect/>
            </a:stretch>
          </a:blipFill>
        </p:spPr>
        <p:txBody>
          <a:bodyPr/>
          <a:lstStyle/>
          <a:p>
            <a:pPr fontAlgn="auto">
              <a:spcBef>
                <a:spcPts val="0"/>
              </a:spcBef>
              <a:spcAft>
                <a:spcPts val="0"/>
              </a:spcAft>
              <a:defRPr/>
            </a:pPr>
            <a:r>
              <a:rPr lang="en-US">
                <a:noFill/>
                <a:latin typeface="+mn-lt"/>
                <a:cs typeface="+mn-cs"/>
              </a:rPr>
              <a:t> </a:t>
            </a:r>
          </a:p>
        </p:txBody>
      </p:sp>
      <p:sp>
        <p:nvSpPr>
          <p:cNvPr id="10" name="TextBox 9"/>
          <p:cNvSpPr txBox="1">
            <a:spLocks noRot="1" noChangeAspect="1" noMove="1" noResize="1" noEditPoints="1" noAdjustHandles="1" noChangeArrowheads="1" noChangeShapeType="1" noTextEdit="1"/>
          </p:cNvSpPr>
          <p:nvPr/>
        </p:nvSpPr>
        <p:spPr>
          <a:xfrm>
            <a:off x="5531112" y="5671999"/>
            <a:ext cx="1562415" cy="707566"/>
          </a:xfrm>
          <a:prstGeom prst="rect">
            <a:avLst/>
          </a:prstGeom>
          <a:blipFill>
            <a:blip r:embed="rId5"/>
            <a:stretch>
              <a:fillRect/>
            </a:stretch>
          </a:blipFill>
        </p:spPr>
        <p:txBody>
          <a:bodyPr/>
          <a:lstStyle/>
          <a:p>
            <a:pPr fontAlgn="auto">
              <a:spcBef>
                <a:spcPts val="0"/>
              </a:spcBef>
              <a:spcAft>
                <a:spcPts val="0"/>
              </a:spcAft>
              <a:defRPr/>
            </a:pPr>
            <a:r>
              <a:rPr lang="en-US">
                <a:noFill/>
                <a:latin typeface="+mn-lt"/>
                <a:cs typeface="+mn-cs"/>
              </a:rPr>
              <a:t> </a:t>
            </a:r>
          </a:p>
        </p:txBody>
      </p:sp>
      <p:sp>
        <p:nvSpPr>
          <p:cNvPr id="11" name="TextBox 10"/>
          <p:cNvSpPr txBox="1">
            <a:spLocks noRot="1" noChangeAspect="1" noMove="1" noResize="1" noEditPoints="1" noAdjustHandles="1" noChangeArrowheads="1" noChangeShapeType="1" noTextEdit="1"/>
          </p:cNvSpPr>
          <p:nvPr/>
        </p:nvSpPr>
        <p:spPr>
          <a:xfrm>
            <a:off x="7162800" y="5837365"/>
            <a:ext cx="1692707" cy="369332"/>
          </a:xfrm>
          <a:prstGeom prst="rect">
            <a:avLst/>
          </a:prstGeom>
          <a:blipFill>
            <a:blip r:embed="rId6"/>
            <a:stretch>
              <a:fillRect l="-1079" r="-2878" b="-8333"/>
            </a:stretch>
          </a:blipFill>
        </p:spPr>
        <p:txBody>
          <a:bodyPr/>
          <a:lstStyle/>
          <a:p>
            <a:pPr fontAlgn="auto">
              <a:spcBef>
                <a:spcPts val="0"/>
              </a:spcBef>
              <a:spcAft>
                <a:spcPts val="0"/>
              </a:spcAft>
              <a:defRPr/>
            </a:pPr>
            <a:r>
              <a:rPr lang="en-US">
                <a:noFill/>
                <a:latin typeface="+mn-lt"/>
                <a:cs typeface="+mn-cs"/>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4" presetClass="entr" presetSubtype="1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randombar(horizontal)">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5"/>
                                        </p:tgtEl>
                                        <p:attrNameLst>
                                          <p:attrName>style.visibility</p:attrName>
                                        </p:attrNameLst>
                                      </p:cBhvr>
                                      <p:to>
                                        <p:strVal val="visible"/>
                                      </p:to>
                                    </p:set>
                                    <p:anim calcmode="lin" valueType="num">
                                      <p:cBhvr additive="base">
                                        <p:cTn id="18" dur="500" fill="hold"/>
                                        <p:tgtEl>
                                          <p:spTgt spid="5"/>
                                        </p:tgtEl>
                                        <p:attrNameLst>
                                          <p:attrName>ppt_x</p:attrName>
                                        </p:attrNameLst>
                                      </p:cBhvr>
                                      <p:tavLst>
                                        <p:tav tm="0">
                                          <p:val>
                                            <p:strVal val="#ppt_x"/>
                                          </p:val>
                                        </p:tav>
                                        <p:tav tm="100000">
                                          <p:val>
                                            <p:strVal val="#ppt_x"/>
                                          </p:val>
                                        </p:tav>
                                      </p:tavLst>
                                    </p:anim>
                                    <p:anim calcmode="lin" valueType="num">
                                      <p:cBhvr additive="base">
                                        <p:cTn id="19"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14" presetClass="entr" presetSubtype="10"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randombar(horizontal)">
                                      <p:cBhvr>
                                        <p:cTn id="24" dur="500"/>
                                        <p:tgtEl>
                                          <p:spTgt spid="6"/>
                                        </p:tgtEl>
                                      </p:cBhvr>
                                    </p:animEffect>
                                  </p:childTnLst>
                                </p:cTn>
                              </p:par>
                              <p:par>
                                <p:cTn id="25" presetID="14" presetClass="entr" presetSubtype="1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randombar(horizontal)">
                                      <p:cBhvr>
                                        <p:cTn id="27" dur="500"/>
                                        <p:tgtEl>
                                          <p:spTgt spid="7"/>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randombar(horizontal)">
                                      <p:cBhvr>
                                        <p:cTn id="32" dur="500"/>
                                        <p:tgtEl>
                                          <p:spTgt spid="8"/>
                                        </p:tgtEl>
                                      </p:cBhvr>
                                    </p:animEffect>
                                  </p:childTnLst>
                                </p:cTn>
                              </p:par>
                              <p:par>
                                <p:cTn id="33" presetID="14" presetClass="entr" presetSubtype="10" fill="hold" nodeType="withEffect">
                                  <p:stCondLst>
                                    <p:cond delay="0"/>
                                  </p:stCondLst>
                                  <p:childTnLst>
                                    <p:set>
                                      <p:cBhvr>
                                        <p:cTn id="34" dur="1" fill="hold">
                                          <p:stCondLst>
                                            <p:cond delay="0"/>
                                          </p:stCondLst>
                                        </p:cTn>
                                        <p:tgtEl>
                                          <p:spTgt spid="9"/>
                                        </p:tgtEl>
                                        <p:attrNameLst>
                                          <p:attrName>style.visibility</p:attrName>
                                        </p:attrNameLst>
                                      </p:cBhvr>
                                      <p:to>
                                        <p:strVal val="visible"/>
                                      </p:to>
                                    </p:set>
                                    <p:animEffect transition="in" filter="randombar(horizontal)">
                                      <p:cBhvr>
                                        <p:cTn id="35" dur="500"/>
                                        <p:tgtEl>
                                          <p:spTgt spid="9"/>
                                        </p:tgtEl>
                                      </p:cBhvr>
                                    </p:animEffect>
                                  </p:childTnLst>
                                </p:cTn>
                              </p:par>
                              <p:par>
                                <p:cTn id="36" presetID="14" presetClass="entr" presetSubtype="10" fill="hold" nodeType="with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randombar(horizontal)">
                                      <p:cBhvr>
                                        <p:cTn id="38" dur="500"/>
                                        <p:tgtEl>
                                          <p:spTgt spid="10"/>
                                        </p:tgtEl>
                                      </p:cBhvr>
                                    </p:animEffect>
                                  </p:childTnLst>
                                </p:cTn>
                              </p:par>
                              <p:par>
                                <p:cTn id="39" presetID="14" presetClass="entr" presetSubtype="10"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randombar(horizontal)">
                                      <p:cBhvr>
                                        <p:cTn id="4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6" grpId="0"/>
      <p:bldP spid="8"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29" name="Title 1"/>
          <p:cNvSpPr>
            <a:spLocks noGrp="1"/>
          </p:cNvSpPr>
          <p:nvPr>
            <p:ph type="title"/>
          </p:nvPr>
        </p:nvSpPr>
        <p:spPr bwMode="auto">
          <a:xfrm>
            <a:off x="533400" y="2667000"/>
            <a:ext cx="10972800" cy="1143000"/>
          </a:xfrm>
          <a:noFill/>
          <a:ln>
            <a:miter lim="800000"/>
            <a:headEnd/>
            <a:tailEnd/>
          </a:ln>
        </p:spPr>
        <p:txBody>
          <a:bodyPr vert="horz" wrap="square" lIns="91440" tIns="45720" rIns="91440" bIns="45720" numCol="1" anchor="t" anchorCtr="0" compatLnSpc="1">
            <a:prstTxWarp prst="textNoShape">
              <a:avLst/>
            </a:prstTxWarp>
          </a:bodyPr>
          <a:lstStyle/>
          <a:p>
            <a:r>
              <a:rPr lang="en-US" b="1">
                <a:solidFill>
                  <a:srgbClr val="CC3300"/>
                </a:solidFill>
              </a:rPr>
              <a:t>PRACTICE QUESTIONS</a:t>
            </a: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How does the total current relate to the individual currents in each branch of a purely resistive parallel circuit?</a:t>
            </a:r>
          </a:p>
        </p:txBody>
      </p:sp>
      <p:sp>
        <p:nvSpPr>
          <p:cNvPr id="10035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It equals the average of each branch current</a:t>
            </a:r>
          </a:p>
          <a:p>
            <a:pPr marL="457200" indent="-457200">
              <a:buFont typeface="Times New Roman" pitchFamily="18" charset="0"/>
              <a:buAutoNum type="alphaUcPeriod"/>
            </a:pPr>
            <a:r>
              <a:rPr lang="en-US">
                <a:latin typeface="Calibri" pitchFamily="34" charset="0"/>
              </a:rPr>
              <a:t>It decreases as more parallel branches are added to the circuit</a:t>
            </a:r>
          </a:p>
          <a:p>
            <a:pPr marL="457200" indent="-457200">
              <a:buFont typeface="Times New Roman" pitchFamily="18" charset="0"/>
              <a:buAutoNum type="alphaUcPeriod"/>
            </a:pPr>
            <a:r>
              <a:rPr lang="en-US">
                <a:latin typeface="Calibri" pitchFamily="34" charset="0"/>
              </a:rPr>
              <a:t>It equals the sum of the currents through each branch</a:t>
            </a:r>
          </a:p>
          <a:p>
            <a:pPr marL="457200" indent="-457200">
              <a:buFont typeface="Times New Roman" pitchFamily="18" charset="0"/>
              <a:buAutoNum type="alphaUcPeriod"/>
            </a:pPr>
            <a:r>
              <a:rPr lang="en-US">
                <a:latin typeface="Calibri" pitchFamily="34" charset="0"/>
              </a:rPr>
              <a:t>It is the sum of the reciprocal of each individual voltage drop</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G5B02 (C) Page 4-15</a:t>
            </a:r>
            <a:endParaRPr lang="en-US" sz="1600" b="1">
              <a:solidFill>
                <a:schemeClr val="bg1"/>
              </a:solidFill>
            </a:endParaRPr>
          </a:p>
        </p:txBody>
      </p:sp>
      <p:sp>
        <p:nvSpPr>
          <p:cNvPr id="100356"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AB958320-F781-41B2-83AE-12056B9B1BD2}" type="slidenum">
              <a:rPr lang="en-US" b="1">
                <a:solidFill>
                  <a:schemeClr val="bg1"/>
                </a:solidFill>
              </a:rPr>
              <a:pPr algn="r"/>
              <a:t>85</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components increases the total resistance of a resistor?</a:t>
            </a:r>
          </a:p>
        </p:txBody>
      </p:sp>
      <p:sp>
        <p:nvSpPr>
          <p:cNvPr id="10137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A parallel resistor</a:t>
            </a:r>
          </a:p>
          <a:p>
            <a:pPr marL="457200" indent="-457200">
              <a:buFont typeface="Times New Roman" pitchFamily="18" charset="0"/>
              <a:buAutoNum type="alphaUcPeriod"/>
            </a:pPr>
            <a:r>
              <a:rPr lang="en-US">
                <a:latin typeface="Calibri" pitchFamily="34" charset="0"/>
              </a:rPr>
              <a:t>A series resistor</a:t>
            </a:r>
          </a:p>
          <a:p>
            <a:pPr marL="457200" indent="-457200">
              <a:buFont typeface="Times New Roman" pitchFamily="18" charset="0"/>
              <a:buAutoNum type="alphaUcPeriod"/>
            </a:pPr>
            <a:r>
              <a:rPr lang="en-US">
                <a:latin typeface="Calibri" pitchFamily="34" charset="0"/>
              </a:rPr>
              <a:t>A series capacitor</a:t>
            </a:r>
          </a:p>
          <a:p>
            <a:pPr marL="457200" indent="-457200">
              <a:buFont typeface="Times New Roman" pitchFamily="18" charset="0"/>
              <a:buAutoNum type="alphaUcPeriod"/>
            </a:pPr>
            <a:r>
              <a:rPr lang="en-US">
                <a:latin typeface="Calibri" pitchFamily="34" charset="0"/>
              </a:rPr>
              <a:t>A parallel capacitor</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G5C03 (B) Page 4-15</a:t>
            </a:r>
            <a:endParaRPr lang="en-US" sz="1600" b="1">
              <a:solidFill>
                <a:schemeClr val="bg1"/>
              </a:solidFill>
            </a:endParaRPr>
          </a:p>
        </p:txBody>
      </p:sp>
      <p:sp>
        <p:nvSpPr>
          <p:cNvPr id="10138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CF60652B-69B4-45F2-AE67-96759E36E037}" type="slidenum">
              <a:rPr lang="en-US" b="1">
                <a:solidFill>
                  <a:schemeClr val="bg1"/>
                </a:solidFill>
              </a:rPr>
              <a:pPr algn="r"/>
              <a:t>86</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total resistance of three 100 ohm resistors in parallel?</a:t>
            </a:r>
          </a:p>
        </p:txBody>
      </p:sp>
      <p:sp>
        <p:nvSpPr>
          <p:cNvPr id="10240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0.30 ohms</a:t>
            </a:r>
          </a:p>
          <a:p>
            <a:pPr marL="457200" indent="-457200">
              <a:buFont typeface="Times New Roman" pitchFamily="18" charset="0"/>
              <a:buAutoNum type="alphaUcPeriod"/>
            </a:pPr>
            <a:r>
              <a:rPr lang="en-US">
                <a:latin typeface="Calibri" pitchFamily="34" charset="0"/>
              </a:rPr>
              <a:t>0.33 ohms</a:t>
            </a:r>
          </a:p>
          <a:p>
            <a:pPr marL="457200" indent="-457200">
              <a:buFont typeface="Times New Roman" pitchFamily="18" charset="0"/>
              <a:buAutoNum type="alphaUcPeriod"/>
            </a:pPr>
            <a:r>
              <a:rPr lang="en-US">
                <a:latin typeface="Calibri" pitchFamily="34" charset="0"/>
              </a:rPr>
              <a:t>33.3 ohms</a:t>
            </a:r>
          </a:p>
          <a:p>
            <a:pPr marL="457200" indent="-457200">
              <a:buFont typeface="Times New Roman" pitchFamily="18" charset="0"/>
              <a:buAutoNum type="alphaUcPeriod"/>
            </a:pPr>
            <a:r>
              <a:rPr lang="en-US">
                <a:latin typeface="Calibri" pitchFamily="34" charset="0"/>
              </a:rPr>
              <a:t>300 ohms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G5C04 (C) Page 4-17</a:t>
            </a:r>
            <a:endParaRPr lang="en-US" sz="1600" b="1">
              <a:solidFill>
                <a:schemeClr val="bg1"/>
              </a:solidFill>
            </a:endParaRPr>
          </a:p>
        </p:txBody>
      </p:sp>
      <p:sp>
        <p:nvSpPr>
          <p:cNvPr id="102404"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169B07A4-D51A-4B56-92A3-7507987D33D0}" type="slidenum">
              <a:rPr lang="en-US" b="1">
                <a:solidFill>
                  <a:schemeClr val="bg1"/>
                </a:solidFill>
              </a:rPr>
              <a:pPr algn="r"/>
              <a:t>87</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If three equal value resistors in series produce 450 ohms, what is the value of each resistor?</a:t>
            </a:r>
          </a:p>
        </p:txBody>
      </p:sp>
      <p:sp>
        <p:nvSpPr>
          <p:cNvPr id="10342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1500 ohms</a:t>
            </a:r>
          </a:p>
          <a:p>
            <a:pPr marL="457200" indent="-457200">
              <a:buFont typeface="Times New Roman" pitchFamily="18" charset="0"/>
              <a:buAutoNum type="alphaUcPeriod"/>
            </a:pPr>
            <a:r>
              <a:rPr lang="en-US">
                <a:latin typeface="Calibri" pitchFamily="34" charset="0"/>
              </a:rPr>
              <a:t>90 ohms</a:t>
            </a:r>
          </a:p>
          <a:p>
            <a:pPr marL="457200" indent="-457200">
              <a:buFont typeface="Times New Roman" pitchFamily="18" charset="0"/>
              <a:buAutoNum type="alphaUcPeriod"/>
            </a:pPr>
            <a:r>
              <a:rPr lang="en-US">
                <a:latin typeface="Calibri" pitchFamily="34" charset="0"/>
              </a:rPr>
              <a:t>150 ohms</a:t>
            </a:r>
          </a:p>
          <a:p>
            <a:pPr marL="457200" indent="-457200">
              <a:buFont typeface="Times New Roman" pitchFamily="18" charset="0"/>
              <a:buAutoNum type="alphaUcPeriod"/>
            </a:pPr>
            <a:r>
              <a:rPr lang="en-US">
                <a:latin typeface="Calibri" pitchFamily="34" charset="0"/>
              </a:rPr>
              <a:t>175 ohms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G5C05 (C) Page 4-18</a:t>
            </a:r>
            <a:endParaRPr lang="en-US" sz="1600" b="1">
              <a:solidFill>
                <a:schemeClr val="bg1"/>
              </a:solidFill>
            </a:endParaRPr>
          </a:p>
        </p:txBody>
      </p:sp>
      <p:sp>
        <p:nvSpPr>
          <p:cNvPr id="103428"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D6CE20F9-1767-41D5-8296-0853B3FBFACB}" type="slidenum">
              <a:rPr lang="en-US" b="1">
                <a:solidFill>
                  <a:schemeClr val="bg1"/>
                </a:solidFill>
              </a:rPr>
              <a:pPr algn="r"/>
              <a:t>88</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4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equivalent capacitance of two 5.0 nanofarad capacitors and one 750 picofarad capacitor connected in parallel?</a:t>
            </a:r>
          </a:p>
        </p:txBody>
      </p:sp>
      <p:sp>
        <p:nvSpPr>
          <p:cNvPr id="10445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576.9 nanofarads</a:t>
            </a:r>
          </a:p>
          <a:p>
            <a:pPr marL="457200" indent="-457200">
              <a:buFont typeface="Times New Roman" pitchFamily="18" charset="0"/>
              <a:buAutoNum type="alphaUcPeriod"/>
            </a:pPr>
            <a:r>
              <a:rPr lang="en-US">
                <a:latin typeface="Calibri" pitchFamily="34" charset="0"/>
              </a:rPr>
              <a:t>1733 picofarads</a:t>
            </a:r>
          </a:p>
          <a:p>
            <a:pPr marL="457200" indent="-457200">
              <a:buFont typeface="Times New Roman" pitchFamily="18" charset="0"/>
              <a:buAutoNum type="alphaUcPeriod"/>
            </a:pPr>
            <a:r>
              <a:rPr lang="en-US">
                <a:latin typeface="Calibri" pitchFamily="34" charset="0"/>
              </a:rPr>
              <a:t>3583 picofarads</a:t>
            </a:r>
          </a:p>
          <a:p>
            <a:pPr marL="457200" indent="-457200">
              <a:buFont typeface="Times New Roman" pitchFamily="18" charset="0"/>
              <a:buAutoNum type="alphaUcPeriod"/>
            </a:pPr>
            <a:r>
              <a:rPr lang="en-US">
                <a:latin typeface="Calibri" pitchFamily="34" charset="0"/>
              </a:rPr>
              <a:t>10.750 nanofarads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G5C08 (D) Page 4-18</a:t>
            </a:r>
            <a:endParaRPr lang="en-US" sz="1600" b="1">
              <a:solidFill>
                <a:schemeClr val="bg1"/>
              </a:solidFill>
            </a:endParaRPr>
          </a:p>
        </p:txBody>
      </p:sp>
      <p:sp>
        <p:nvSpPr>
          <p:cNvPr id="104452"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865538E8-5F9A-45BD-ABC9-0A9431F23179}" type="slidenum">
              <a:rPr lang="en-US" b="1">
                <a:solidFill>
                  <a:schemeClr val="bg1"/>
                </a:solidFill>
              </a:rPr>
              <a:pPr algn="r"/>
              <a:t>89</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529"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Calculating a Power or Voltage Ratio from dB</a:t>
            </a:r>
          </a:p>
        </p:txBody>
      </p:sp>
      <p:grpSp>
        <p:nvGrpSpPr>
          <p:cNvPr id="21" name="Group 20"/>
          <p:cNvGrpSpPr>
            <a:grpSpLocks/>
          </p:cNvGrpSpPr>
          <p:nvPr/>
        </p:nvGrpSpPr>
        <p:grpSpPr bwMode="auto">
          <a:xfrm>
            <a:off x="609600" y="2493963"/>
            <a:ext cx="5715000" cy="1289050"/>
            <a:chOff x="3048000" y="2721114"/>
            <a:chExt cx="5715002" cy="1289777"/>
          </a:xfrm>
        </p:grpSpPr>
        <p:sp>
          <p:nvSpPr>
            <p:cNvPr id="22540" name="TextBox 3"/>
            <p:cNvSpPr txBox="1">
              <a:spLocks noChangeArrowheads="1"/>
            </p:cNvSpPr>
            <p:nvPr/>
          </p:nvSpPr>
          <p:spPr bwMode="auto">
            <a:xfrm>
              <a:off x="3048000" y="3075057"/>
              <a:ext cx="4572000" cy="707886"/>
            </a:xfrm>
            <a:prstGeom prst="rect">
              <a:avLst/>
            </a:prstGeom>
            <a:noFill/>
            <a:ln w="9525">
              <a:noFill/>
              <a:miter lim="800000"/>
              <a:headEnd/>
              <a:tailEnd/>
            </a:ln>
          </p:spPr>
          <p:txBody>
            <a:bodyPr>
              <a:spAutoFit/>
            </a:bodyPr>
            <a:lstStyle/>
            <a:p>
              <a:r>
                <a:rPr lang="en-US" sz="4000">
                  <a:latin typeface="Cambria Math" pitchFamily="18" charset="0"/>
                </a:rPr>
                <a:t>Power Ratio = log </a:t>
              </a:r>
              <a:r>
                <a:rPr lang="en-US" sz="4800" baseline="30000">
                  <a:latin typeface="Cambria Math" pitchFamily="18" charset="0"/>
                </a:rPr>
                <a:t>-</a:t>
              </a:r>
              <a:r>
                <a:rPr lang="en-US" sz="4000" baseline="34000">
                  <a:latin typeface="Cambria Math" pitchFamily="18" charset="0"/>
                </a:rPr>
                <a:t>1</a:t>
              </a:r>
              <a:r>
                <a:rPr lang="en-US" sz="4000">
                  <a:latin typeface="Cambria Math" pitchFamily="18" charset="0"/>
                </a:rPr>
                <a:t> </a:t>
              </a:r>
            </a:p>
          </p:txBody>
        </p:sp>
        <p:sp>
          <p:nvSpPr>
            <p:cNvPr id="9" name="Left Bracket 8"/>
            <p:cNvSpPr/>
            <p:nvPr/>
          </p:nvSpPr>
          <p:spPr>
            <a:xfrm>
              <a:off x="7585077" y="2895837"/>
              <a:ext cx="152400" cy="1065813"/>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2542" name="TextBox 9"/>
            <p:cNvSpPr txBox="1">
              <a:spLocks noChangeArrowheads="1"/>
            </p:cNvSpPr>
            <p:nvPr/>
          </p:nvSpPr>
          <p:spPr bwMode="auto">
            <a:xfrm>
              <a:off x="7696202" y="2721114"/>
              <a:ext cx="1066800" cy="707886"/>
            </a:xfrm>
            <a:prstGeom prst="rect">
              <a:avLst/>
            </a:prstGeom>
            <a:noFill/>
            <a:ln w="9525">
              <a:noFill/>
              <a:miter lim="800000"/>
              <a:headEnd/>
              <a:tailEnd/>
            </a:ln>
          </p:spPr>
          <p:txBody>
            <a:bodyPr>
              <a:spAutoFit/>
            </a:bodyPr>
            <a:lstStyle/>
            <a:p>
              <a:r>
                <a:rPr lang="en-US" sz="4000">
                  <a:latin typeface="Cambria Math" pitchFamily="18" charset="0"/>
                </a:rPr>
                <a:t>dB</a:t>
              </a:r>
            </a:p>
          </p:txBody>
        </p:sp>
        <p:sp>
          <p:nvSpPr>
            <p:cNvPr id="22543" name="TextBox 10"/>
            <p:cNvSpPr txBox="1">
              <a:spLocks noChangeArrowheads="1"/>
            </p:cNvSpPr>
            <p:nvPr/>
          </p:nvSpPr>
          <p:spPr bwMode="auto">
            <a:xfrm>
              <a:off x="7675420" y="3303005"/>
              <a:ext cx="1066800" cy="707886"/>
            </a:xfrm>
            <a:prstGeom prst="rect">
              <a:avLst/>
            </a:prstGeom>
            <a:noFill/>
            <a:ln w="9525">
              <a:noFill/>
              <a:miter lim="800000"/>
              <a:headEnd/>
              <a:tailEnd/>
            </a:ln>
          </p:spPr>
          <p:txBody>
            <a:bodyPr>
              <a:spAutoFit/>
            </a:bodyPr>
            <a:lstStyle/>
            <a:p>
              <a:r>
                <a:rPr lang="en-US" sz="4000">
                  <a:latin typeface="Cambria Math" pitchFamily="18" charset="0"/>
                </a:rPr>
                <a:t>10</a:t>
              </a:r>
            </a:p>
          </p:txBody>
        </p:sp>
        <p:sp>
          <p:nvSpPr>
            <p:cNvPr id="12" name="Left Bracket 11"/>
            <p:cNvSpPr/>
            <p:nvPr/>
          </p:nvSpPr>
          <p:spPr>
            <a:xfrm flipH="1">
              <a:off x="8396290" y="2916486"/>
              <a:ext cx="187325" cy="1067402"/>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14" name="Straight Connector 13"/>
            <p:cNvCxnSpPr/>
            <p:nvPr/>
          </p:nvCxnSpPr>
          <p:spPr>
            <a:xfrm>
              <a:off x="7737477" y="3380298"/>
              <a:ext cx="6588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22" name="Group 21"/>
          <p:cNvGrpSpPr>
            <a:grpSpLocks/>
          </p:cNvGrpSpPr>
          <p:nvPr/>
        </p:nvGrpSpPr>
        <p:grpSpPr bwMode="auto">
          <a:xfrm>
            <a:off x="381000" y="4148138"/>
            <a:ext cx="5943600" cy="1289050"/>
            <a:chOff x="2819400" y="4375428"/>
            <a:chExt cx="5943602" cy="1289777"/>
          </a:xfrm>
        </p:grpSpPr>
        <p:sp>
          <p:nvSpPr>
            <p:cNvPr id="22534" name="TextBox 14"/>
            <p:cNvSpPr txBox="1">
              <a:spLocks noChangeArrowheads="1"/>
            </p:cNvSpPr>
            <p:nvPr/>
          </p:nvSpPr>
          <p:spPr bwMode="auto">
            <a:xfrm>
              <a:off x="2819400" y="4729371"/>
              <a:ext cx="4800600" cy="707886"/>
            </a:xfrm>
            <a:prstGeom prst="rect">
              <a:avLst/>
            </a:prstGeom>
            <a:noFill/>
            <a:ln w="9525">
              <a:noFill/>
              <a:miter lim="800000"/>
              <a:headEnd/>
              <a:tailEnd/>
            </a:ln>
          </p:spPr>
          <p:txBody>
            <a:bodyPr>
              <a:spAutoFit/>
            </a:bodyPr>
            <a:lstStyle/>
            <a:p>
              <a:r>
                <a:rPr lang="en-US" sz="4000">
                  <a:latin typeface="Cambria Math" pitchFamily="18" charset="0"/>
                </a:rPr>
                <a:t>Voltage Ratio = log </a:t>
              </a:r>
              <a:r>
                <a:rPr lang="en-US" sz="4800" baseline="30000">
                  <a:latin typeface="Cambria Math" pitchFamily="18" charset="0"/>
                </a:rPr>
                <a:t>-</a:t>
              </a:r>
              <a:r>
                <a:rPr lang="en-US" sz="4000" baseline="34000">
                  <a:latin typeface="Cambria Math" pitchFamily="18" charset="0"/>
                </a:rPr>
                <a:t>1</a:t>
              </a:r>
              <a:r>
                <a:rPr lang="en-US" sz="4000">
                  <a:latin typeface="Cambria Math" pitchFamily="18" charset="0"/>
                </a:rPr>
                <a:t> </a:t>
              </a:r>
            </a:p>
          </p:txBody>
        </p:sp>
        <p:sp>
          <p:nvSpPr>
            <p:cNvPr id="16" name="Left Bracket 15"/>
            <p:cNvSpPr/>
            <p:nvPr/>
          </p:nvSpPr>
          <p:spPr>
            <a:xfrm>
              <a:off x="7585077" y="4550151"/>
              <a:ext cx="152400" cy="1065813"/>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sp>
          <p:nvSpPr>
            <p:cNvPr id="22536" name="TextBox 16"/>
            <p:cNvSpPr txBox="1">
              <a:spLocks noChangeArrowheads="1"/>
            </p:cNvSpPr>
            <p:nvPr/>
          </p:nvSpPr>
          <p:spPr bwMode="auto">
            <a:xfrm>
              <a:off x="7696202" y="4375428"/>
              <a:ext cx="1066800" cy="707886"/>
            </a:xfrm>
            <a:prstGeom prst="rect">
              <a:avLst/>
            </a:prstGeom>
            <a:noFill/>
            <a:ln w="9525">
              <a:noFill/>
              <a:miter lim="800000"/>
              <a:headEnd/>
              <a:tailEnd/>
            </a:ln>
          </p:spPr>
          <p:txBody>
            <a:bodyPr>
              <a:spAutoFit/>
            </a:bodyPr>
            <a:lstStyle/>
            <a:p>
              <a:r>
                <a:rPr lang="en-US" sz="4000">
                  <a:latin typeface="Cambria Math" pitchFamily="18" charset="0"/>
                </a:rPr>
                <a:t>dB</a:t>
              </a:r>
            </a:p>
          </p:txBody>
        </p:sp>
        <p:sp>
          <p:nvSpPr>
            <p:cNvPr id="22537" name="TextBox 17"/>
            <p:cNvSpPr txBox="1">
              <a:spLocks noChangeArrowheads="1"/>
            </p:cNvSpPr>
            <p:nvPr/>
          </p:nvSpPr>
          <p:spPr bwMode="auto">
            <a:xfrm>
              <a:off x="7675420" y="4957319"/>
              <a:ext cx="1066800" cy="707886"/>
            </a:xfrm>
            <a:prstGeom prst="rect">
              <a:avLst/>
            </a:prstGeom>
            <a:noFill/>
            <a:ln w="9525">
              <a:noFill/>
              <a:miter lim="800000"/>
              <a:headEnd/>
              <a:tailEnd/>
            </a:ln>
          </p:spPr>
          <p:txBody>
            <a:bodyPr>
              <a:spAutoFit/>
            </a:bodyPr>
            <a:lstStyle/>
            <a:p>
              <a:r>
                <a:rPr lang="en-US" sz="4000">
                  <a:latin typeface="Cambria Math" pitchFamily="18" charset="0"/>
                </a:rPr>
                <a:t>20</a:t>
              </a:r>
            </a:p>
          </p:txBody>
        </p:sp>
        <p:sp>
          <p:nvSpPr>
            <p:cNvPr id="19" name="Left Bracket 18"/>
            <p:cNvSpPr/>
            <p:nvPr/>
          </p:nvSpPr>
          <p:spPr>
            <a:xfrm flipH="1">
              <a:off x="8396290" y="4570800"/>
              <a:ext cx="187325" cy="1067402"/>
            </a:xfrm>
            <a:prstGeom prst="leftBracket">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en-US" dirty="0"/>
            </a:p>
          </p:txBody>
        </p:sp>
        <p:cxnSp>
          <p:nvCxnSpPr>
            <p:cNvPr id="20" name="Straight Connector 19"/>
            <p:cNvCxnSpPr/>
            <p:nvPr/>
          </p:nvCxnSpPr>
          <p:spPr>
            <a:xfrm>
              <a:off x="7737477" y="5034612"/>
              <a:ext cx="65881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3" name="TextBox 22"/>
          <p:cNvSpPr txBox="1"/>
          <p:nvPr/>
        </p:nvSpPr>
        <p:spPr>
          <a:xfrm>
            <a:off x="7391400" y="2286000"/>
            <a:ext cx="4038600" cy="4094163"/>
          </a:xfrm>
          <a:prstGeom prst="rect">
            <a:avLst/>
          </a:prstGeom>
          <a:solidFill>
            <a:schemeClr val="bg2">
              <a:lumMod val="20000"/>
              <a:lumOff val="80000"/>
            </a:schemeClr>
          </a:solidFill>
          <a:ln>
            <a:solidFill>
              <a:schemeClr val="tx1"/>
            </a:solidFill>
          </a:ln>
        </p:spPr>
        <p:txBody>
          <a:bodyPr>
            <a:spAutoFit/>
          </a:bodyPr>
          <a:lstStyle/>
          <a:p>
            <a:pPr fontAlgn="auto">
              <a:spcBef>
                <a:spcPts val="0"/>
              </a:spcBef>
              <a:spcAft>
                <a:spcPts val="0"/>
              </a:spcAft>
              <a:defRPr/>
            </a:pPr>
            <a:r>
              <a:rPr lang="en-US" sz="2400" dirty="0">
                <a:solidFill>
                  <a:srgbClr val="C00000"/>
                </a:solidFill>
                <a:latin typeface="Arial" panose="020B0604020202020204" pitchFamily="34" charset="0"/>
                <a:cs typeface="Arial" panose="020B0604020202020204" pitchFamily="34" charset="0"/>
              </a:rPr>
              <a:t>Inverse log notes …</a:t>
            </a:r>
          </a:p>
          <a:p>
            <a:pPr fontAlgn="auto">
              <a:spcBef>
                <a:spcPts val="0"/>
              </a:spcBef>
              <a:spcAft>
                <a:spcPts val="0"/>
              </a:spcAft>
              <a:defRPr/>
            </a:pPr>
            <a:endParaRPr lang="en-US" sz="2400" dirty="0">
              <a:latin typeface="Arial" panose="020B0604020202020204" pitchFamily="34" charset="0"/>
              <a:cs typeface="Arial" panose="020B0604020202020204" pitchFamily="34" charset="0"/>
            </a:endParaRPr>
          </a:p>
          <a:p>
            <a:pPr fontAlgn="auto">
              <a:spcBef>
                <a:spcPts val="0"/>
              </a:spcBef>
              <a:spcAft>
                <a:spcPts val="0"/>
              </a:spcAft>
              <a:defRPr/>
            </a:pPr>
            <a:r>
              <a:rPr lang="en-US" sz="2400" dirty="0">
                <a:latin typeface="Arial" panose="020B0604020202020204" pitchFamily="34" charset="0"/>
                <a:cs typeface="Arial" panose="020B0604020202020204" pitchFamily="34" charset="0"/>
              </a:rPr>
              <a:t>Written as …	log</a:t>
            </a:r>
            <a:r>
              <a:rPr lang="en-US" sz="2400" baseline="-25000" dirty="0">
                <a:latin typeface="Arial" panose="020B0604020202020204" pitchFamily="34" charset="0"/>
                <a:cs typeface="Arial" panose="020B0604020202020204" pitchFamily="34" charset="0"/>
              </a:rPr>
              <a:t>10</a:t>
            </a:r>
            <a:r>
              <a:rPr lang="en-US" sz="2400" baseline="30000" dirty="0">
                <a:latin typeface="Arial" panose="020B0604020202020204" pitchFamily="34" charset="0"/>
                <a:cs typeface="Arial" panose="020B0604020202020204" pitchFamily="34" charset="0"/>
              </a:rPr>
              <a:t>-1</a:t>
            </a:r>
            <a:endParaRPr lang="en-US" sz="2400" dirty="0">
              <a:latin typeface="Arial" panose="020B0604020202020204" pitchFamily="34" charset="0"/>
              <a:cs typeface="Arial" panose="020B0604020202020204" pitchFamily="34" charset="0"/>
            </a:endParaRPr>
          </a:p>
          <a:p>
            <a:pPr fontAlgn="auto">
              <a:spcBef>
                <a:spcPts val="0"/>
              </a:spcBef>
              <a:spcAft>
                <a:spcPts val="0"/>
              </a:spcAft>
              <a:defRPr/>
            </a:pPr>
            <a:endParaRPr lang="en-US" sz="1000" dirty="0">
              <a:latin typeface="Arial" panose="020B0604020202020204" pitchFamily="34" charset="0"/>
              <a:cs typeface="Arial" panose="020B0604020202020204" pitchFamily="34" charset="0"/>
            </a:endParaRPr>
          </a:p>
          <a:p>
            <a:pPr fontAlgn="auto">
              <a:spcBef>
                <a:spcPts val="0"/>
              </a:spcBef>
              <a:spcAft>
                <a:spcPts val="0"/>
              </a:spcAft>
              <a:defRPr/>
            </a:pPr>
            <a:r>
              <a:rPr lang="en-US" sz="2400" dirty="0">
                <a:latin typeface="Arial" panose="020B0604020202020204" pitchFamily="34" charset="0"/>
                <a:cs typeface="Arial" panose="020B0604020202020204" pitchFamily="34" charset="0"/>
              </a:rPr>
              <a:t>	or …	log</a:t>
            </a:r>
            <a:r>
              <a:rPr lang="en-US" sz="2400" baseline="30000" dirty="0">
                <a:latin typeface="Arial" panose="020B0604020202020204" pitchFamily="34" charset="0"/>
                <a:cs typeface="Arial" panose="020B0604020202020204" pitchFamily="34" charset="0"/>
              </a:rPr>
              <a:t>-1</a:t>
            </a:r>
          </a:p>
          <a:p>
            <a:pPr fontAlgn="auto">
              <a:spcBef>
                <a:spcPts val="0"/>
              </a:spcBef>
              <a:spcAft>
                <a:spcPts val="0"/>
              </a:spcAft>
              <a:defRPr/>
            </a:pPr>
            <a:endParaRPr lang="en-US" sz="2400" dirty="0">
              <a:latin typeface="Arial" panose="020B0604020202020204" pitchFamily="34" charset="0"/>
              <a:cs typeface="Arial" panose="020B0604020202020204" pitchFamily="34" charset="0"/>
            </a:endParaRPr>
          </a:p>
          <a:p>
            <a:pPr fontAlgn="auto">
              <a:spcBef>
                <a:spcPts val="0"/>
              </a:spcBef>
              <a:spcAft>
                <a:spcPts val="0"/>
              </a:spcAft>
              <a:defRPr/>
            </a:pPr>
            <a:r>
              <a:rPr lang="en-US" sz="2400" dirty="0">
                <a:latin typeface="Arial" panose="020B0604020202020204" pitchFamily="34" charset="0"/>
                <a:cs typeface="Arial" panose="020B0604020202020204" pitchFamily="34" charset="0"/>
              </a:rPr>
              <a:t>On scientific calculators …</a:t>
            </a:r>
          </a:p>
          <a:p>
            <a:pPr fontAlgn="auto">
              <a:spcBef>
                <a:spcPts val="0"/>
              </a:spcBef>
              <a:spcAft>
                <a:spcPts val="0"/>
              </a:spcAft>
              <a:defRPr/>
            </a:pPr>
            <a:r>
              <a:rPr lang="en-US" sz="2400" dirty="0">
                <a:latin typeface="Arial" panose="020B0604020202020204" pitchFamily="34" charset="0"/>
                <a:cs typeface="Arial" panose="020B0604020202020204" pitchFamily="34" charset="0"/>
              </a:rPr>
              <a:t>	LOG</a:t>
            </a:r>
            <a:r>
              <a:rPr lang="en-US" sz="2400" baseline="30000" dirty="0">
                <a:latin typeface="Arial" panose="020B0604020202020204" pitchFamily="34" charset="0"/>
                <a:cs typeface="Arial" panose="020B0604020202020204" pitchFamily="34" charset="0"/>
              </a:rPr>
              <a:t>-1</a:t>
            </a:r>
          </a:p>
          <a:p>
            <a:pPr fontAlgn="auto">
              <a:spcBef>
                <a:spcPts val="0"/>
              </a:spcBef>
              <a:spcAft>
                <a:spcPts val="0"/>
              </a:spcAft>
              <a:defRPr/>
            </a:pPr>
            <a:r>
              <a:rPr lang="en-US" sz="2400" dirty="0">
                <a:latin typeface="Arial" panose="020B0604020202020204" pitchFamily="34" charset="0"/>
                <a:cs typeface="Arial" panose="020B0604020202020204" pitchFamily="34" charset="0"/>
              </a:rPr>
              <a:t>	ALOG</a:t>
            </a:r>
          </a:p>
          <a:p>
            <a:pPr fontAlgn="auto">
              <a:spcBef>
                <a:spcPts val="0"/>
              </a:spcBef>
              <a:spcAft>
                <a:spcPts val="0"/>
              </a:spcAft>
              <a:defRPr/>
            </a:pPr>
            <a:r>
              <a:rPr lang="en-US" sz="2400" dirty="0">
                <a:latin typeface="Arial" panose="020B0604020202020204" pitchFamily="34" charset="0"/>
                <a:cs typeface="Arial" panose="020B0604020202020204" pitchFamily="34" charset="0"/>
              </a:rPr>
              <a:t>	10</a:t>
            </a:r>
            <a:r>
              <a:rPr lang="en-US" sz="2400" baseline="30000" dirty="0">
                <a:latin typeface="Arial" panose="020B0604020202020204" pitchFamily="34" charset="0"/>
                <a:cs typeface="Arial" panose="020B0604020202020204" pitchFamily="34" charset="0"/>
              </a:rPr>
              <a:t>X</a:t>
            </a:r>
          </a:p>
          <a:p>
            <a:pPr fontAlgn="auto">
              <a:spcBef>
                <a:spcPts val="0"/>
              </a:spcBef>
              <a:spcAft>
                <a:spcPts val="0"/>
              </a:spcAft>
              <a:defRPr/>
            </a:pPr>
            <a:r>
              <a:rPr lang="en-US" sz="2400" dirty="0">
                <a:latin typeface="Arial" panose="020B0604020202020204" pitchFamily="34" charset="0"/>
                <a:cs typeface="Arial" panose="020B0604020202020204" pitchFamily="34" charset="0"/>
              </a:rPr>
              <a:t>	INV   then   LOG</a:t>
            </a:r>
          </a:p>
        </p:txBody>
      </p:sp>
      <p:sp>
        <p:nvSpPr>
          <p:cNvPr id="22533" name="TextBox 23"/>
          <p:cNvSpPr txBox="1">
            <a:spLocks noChangeArrowheads="1"/>
          </p:cNvSpPr>
          <p:nvPr/>
        </p:nvSpPr>
        <p:spPr bwMode="auto">
          <a:xfrm>
            <a:off x="11658600" y="6477000"/>
            <a:ext cx="533400" cy="338138"/>
          </a:xfrm>
          <a:prstGeom prst="rect">
            <a:avLst/>
          </a:prstGeom>
          <a:noFill/>
          <a:ln w="9525">
            <a:noFill/>
            <a:miter lim="800000"/>
            <a:headEnd/>
            <a:tailEnd/>
          </a:ln>
        </p:spPr>
        <p:txBody>
          <a:bodyPr>
            <a:spAutoFit/>
          </a:bodyPr>
          <a:lstStyle/>
          <a:p>
            <a:pPr algn="r"/>
            <a:fld id="{EE7A0001-0D45-4099-B95A-D7E266996B36}" type="slidenum">
              <a:rPr lang="en-US" sz="1600">
                <a:solidFill>
                  <a:schemeClr val="bg1"/>
                </a:solidFill>
              </a:rPr>
              <a:pPr algn="r"/>
              <a:t>9</a:t>
            </a:fld>
            <a:endParaRPr lang="en-US" sz="160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randombar(horizontal)">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randombar(horizontal)">
                                      <p:cBhvr>
                                        <p:cTn id="12" dur="500"/>
                                        <p:tgtEl>
                                          <p:spTgt spid="22"/>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23"/>
                                        </p:tgtEl>
                                        <p:attrNameLst>
                                          <p:attrName>style.visibility</p:attrName>
                                        </p:attrNameLst>
                                      </p:cBhvr>
                                      <p:to>
                                        <p:strVal val="visible"/>
                                      </p:to>
                                    </p:set>
                                    <p:animEffect transition="in" filter="randombar(horizontal)">
                                      <p:cBhvr>
                                        <p:cTn id="17"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capacitance of three 100 microfarad capacitors connected in series?</a:t>
            </a:r>
          </a:p>
        </p:txBody>
      </p:sp>
      <p:sp>
        <p:nvSpPr>
          <p:cNvPr id="10547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fr-FR">
                <a:latin typeface="Calibri" pitchFamily="34" charset="0"/>
              </a:rPr>
              <a:t>0.30 microfarads</a:t>
            </a:r>
          </a:p>
          <a:p>
            <a:pPr marL="457200" indent="-457200">
              <a:buFont typeface="Times New Roman" pitchFamily="18" charset="0"/>
              <a:buAutoNum type="alphaUcPeriod"/>
            </a:pPr>
            <a:r>
              <a:rPr lang="fr-FR">
                <a:latin typeface="Calibri" pitchFamily="34" charset="0"/>
              </a:rPr>
              <a:t>0.33 microfarads</a:t>
            </a:r>
          </a:p>
          <a:p>
            <a:pPr marL="457200" indent="-457200">
              <a:buFont typeface="Times New Roman" pitchFamily="18" charset="0"/>
              <a:buAutoNum type="alphaUcPeriod"/>
            </a:pPr>
            <a:r>
              <a:rPr lang="fr-FR">
                <a:latin typeface="Calibri" pitchFamily="34" charset="0"/>
              </a:rPr>
              <a:t>33.3 microfarads</a:t>
            </a:r>
          </a:p>
          <a:p>
            <a:pPr marL="457200" indent="-457200">
              <a:buFont typeface="Times New Roman" pitchFamily="18" charset="0"/>
              <a:buAutoNum type="alphaUcPeriod"/>
            </a:pPr>
            <a:r>
              <a:rPr lang="fr-FR">
                <a:latin typeface="Calibri" pitchFamily="34" charset="0"/>
              </a:rPr>
              <a:t>300 microfarads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G5C09 (C) Page 4-17</a:t>
            </a:r>
            <a:endParaRPr lang="en-US" sz="1600" b="1">
              <a:solidFill>
                <a:schemeClr val="bg1"/>
              </a:solidFill>
            </a:endParaRPr>
          </a:p>
        </p:txBody>
      </p:sp>
      <p:sp>
        <p:nvSpPr>
          <p:cNvPr id="105476"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8E568D54-6900-458C-A644-494B8D5C9119}" type="slidenum">
              <a:rPr lang="en-US" b="1">
                <a:solidFill>
                  <a:schemeClr val="bg1"/>
                </a:solidFill>
              </a:rPr>
              <a:pPr algn="r"/>
              <a:t>90</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inductance of three 10 millihenry inductors connected in parallel?</a:t>
            </a:r>
          </a:p>
        </p:txBody>
      </p:sp>
      <p:sp>
        <p:nvSpPr>
          <p:cNvPr id="10649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fr-FR">
                <a:latin typeface="Calibri" pitchFamily="34" charset="0"/>
              </a:rPr>
              <a:t>0.30 henries</a:t>
            </a:r>
          </a:p>
          <a:p>
            <a:pPr marL="457200" indent="-457200">
              <a:buFont typeface="Times New Roman" pitchFamily="18" charset="0"/>
              <a:buAutoNum type="alphaUcPeriod"/>
            </a:pPr>
            <a:r>
              <a:rPr lang="fr-FR">
                <a:latin typeface="Calibri" pitchFamily="34" charset="0"/>
              </a:rPr>
              <a:t>3.3 henries</a:t>
            </a:r>
          </a:p>
          <a:p>
            <a:pPr marL="457200" indent="-457200">
              <a:buFont typeface="Times New Roman" pitchFamily="18" charset="0"/>
              <a:buAutoNum type="alphaUcPeriod"/>
            </a:pPr>
            <a:r>
              <a:rPr lang="fr-FR">
                <a:latin typeface="Calibri" pitchFamily="34" charset="0"/>
              </a:rPr>
              <a:t>3.3 millihenries</a:t>
            </a:r>
          </a:p>
          <a:p>
            <a:pPr marL="457200" indent="-457200">
              <a:buFont typeface="Times New Roman" pitchFamily="18" charset="0"/>
              <a:buAutoNum type="alphaUcPeriod"/>
            </a:pPr>
            <a:r>
              <a:rPr lang="fr-FR">
                <a:latin typeface="Calibri" pitchFamily="34" charset="0"/>
              </a:rPr>
              <a:t>30 millihenries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G5C10 (C) Page 4-17</a:t>
            </a:r>
            <a:endParaRPr lang="en-US" sz="1600" b="1">
              <a:solidFill>
                <a:schemeClr val="bg1"/>
              </a:solidFill>
            </a:endParaRPr>
          </a:p>
        </p:txBody>
      </p:sp>
      <p:sp>
        <p:nvSpPr>
          <p:cNvPr id="10650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65EF7A4C-D178-4E45-9697-8106391D2439}" type="slidenum">
              <a:rPr lang="en-US" b="1">
                <a:solidFill>
                  <a:schemeClr val="bg1"/>
                </a:solidFill>
              </a:rPr>
              <a:pPr algn="r"/>
              <a:t>91</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1"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inductance of a 20 millihenry inductor connected in series with a 50 millihenry inductor?</a:t>
            </a:r>
          </a:p>
        </p:txBody>
      </p:sp>
      <p:sp>
        <p:nvSpPr>
          <p:cNvPr id="107522"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de-DE">
                <a:latin typeface="Calibri" pitchFamily="34" charset="0"/>
              </a:rPr>
              <a:t>0.07 millihenries</a:t>
            </a:r>
          </a:p>
          <a:p>
            <a:pPr marL="457200" indent="-457200">
              <a:buFont typeface="Times New Roman" pitchFamily="18" charset="0"/>
              <a:buAutoNum type="alphaUcPeriod"/>
            </a:pPr>
            <a:r>
              <a:rPr lang="de-DE">
                <a:latin typeface="Calibri" pitchFamily="34" charset="0"/>
              </a:rPr>
              <a:t>14.3 millihenries</a:t>
            </a:r>
          </a:p>
          <a:p>
            <a:pPr marL="457200" indent="-457200">
              <a:buFont typeface="Times New Roman" pitchFamily="18" charset="0"/>
              <a:buAutoNum type="alphaUcPeriod"/>
            </a:pPr>
            <a:r>
              <a:rPr lang="de-DE">
                <a:latin typeface="Calibri" pitchFamily="34" charset="0"/>
              </a:rPr>
              <a:t>70 millihenries</a:t>
            </a:r>
          </a:p>
          <a:p>
            <a:pPr marL="457200" indent="-457200">
              <a:buFont typeface="Times New Roman" pitchFamily="18" charset="0"/>
              <a:buAutoNum type="alphaUcPeriod"/>
            </a:pPr>
            <a:r>
              <a:rPr lang="de-DE">
                <a:latin typeface="Calibri" pitchFamily="34" charset="0"/>
              </a:rPr>
              <a:t>1000 millihenries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G5C11 (C) Page 4-17</a:t>
            </a:r>
            <a:endParaRPr lang="en-US" sz="1600" b="1">
              <a:solidFill>
                <a:schemeClr val="bg1"/>
              </a:solidFill>
            </a:endParaRPr>
          </a:p>
        </p:txBody>
      </p:sp>
      <p:sp>
        <p:nvSpPr>
          <p:cNvPr id="107524"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C658E26F-B55D-4906-B8D9-F674A62E1B7E}" type="slidenum">
              <a:rPr lang="en-US" b="1">
                <a:solidFill>
                  <a:schemeClr val="bg1"/>
                </a:solidFill>
              </a:rPr>
              <a:pPr algn="r"/>
              <a:t>92</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5"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capacitance of a 20 microfarad capacitor connected in series with a 50 microfarad capacitor?</a:t>
            </a:r>
          </a:p>
        </p:txBody>
      </p:sp>
      <p:sp>
        <p:nvSpPr>
          <p:cNvPr id="108546"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de-DE">
                <a:latin typeface="Calibri" pitchFamily="34" charset="0"/>
              </a:rPr>
              <a:t>0.07 millihenries</a:t>
            </a:r>
          </a:p>
          <a:p>
            <a:pPr marL="457200" indent="-457200">
              <a:buFont typeface="Times New Roman" pitchFamily="18" charset="0"/>
              <a:buAutoNum type="alphaUcPeriod"/>
            </a:pPr>
            <a:r>
              <a:rPr lang="de-DE">
                <a:latin typeface="Calibri" pitchFamily="34" charset="0"/>
              </a:rPr>
              <a:t>14.3 millihenries</a:t>
            </a:r>
          </a:p>
          <a:p>
            <a:pPr marL="457200" indent="-457200">
              <a:buFont typeface="Times New Roman" pitchFamily="18" charset="0"/>
              <a:buAutoNum type="alphaUcPeriod"/>
            </a:pPr>
            <a:r>
              <a:rPr lang="de-DE">
                <a:latin typeface="Calibri" pitchFamily="34" charset="0"/>
              </a:rPr>
              <a:t>70 millihenries</a:t>
            </a:r>
          </a:p>
          <a:p>
            <a:pPr marL="457200" indent="-457200">
              <a:buFont typeface="Times New Roman" pitchFamily="18" charset="0"/>
              <a:buAutoNum type="alphaUcPeriod"/>
            </a:pPr>
            <a:r>
              <a:rPr lang="de-DE">
                <a:latin typeface="Calibri" pitchFamily="34" charset="0"/>
              </a:rPr>
              <a:t>1000 millihenries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G5C12 (B) Page 4-17</a:t>
            </a:r>
            <a:endParaRPr lang="en-US" sz="1600" b="1">
              <a:solidFill>
                <a:schemeClr val="bg1"/>
              </a:solidFill>
            </a:endParaRPr>
          </a:p>
        </p:txBody>
      </p:sp>
      <p:sp>
        <p:nvSpPr>
          <p:cNvPr id="108548"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B7F29AD5-FC2D-4A73-A3A0-693A867787C4}" type="slidenum">
              <a:rPr lang="en-US" b="1">
                <a:solidFill>
                  <a:schemeClr val="bg1"/>
                </a:solidFill>
              </a:rPr>
              <a:pPr algn="r"/>
              <a:t>93</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69"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components should be added to a capacitor to increase the capacitance?</a:t>
            </a:r>
          </a:p>
        </p:txBody>
      </p:sp>
      <p:sp>
        <p:nvSpPr>
          <p:cNvPr id="109570"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de-DE">
                <a:latin typeface="Calibri" pitchFamily="34" charset="0"/>
              </a:rPr>
              <a:t>An inductor in series</a:t>
            </a:r>
          </a:p>
          <a:p>
            <a:pPr marL="457200" indent="-457200">
              <a:buFont typeface="Times New Roman" pitchFamily="18" charset="0"/>
              <a:buAutoNum type="alphaUcPeriod"/>
            </a:pPr>
            <a:r>
              <a:rPr lang="de-DE">
                <a:latin typeface="Calibri" pitchFamily="34" charset="0"/>
              </a:rPr>
              <a:t>A resistor in series</a:t>
            </a:r>
          </a:p>
          <a:p>
            <a:pPr marL="457200" indent="-457200">
              <a:buFont typeface="Times New Roman" pitchFamily="18" charset="0"/>
              <a:buAutoNum type="alphaUcPeriod"/>
            </a:pPr>
            <a:r>
              <a:rPr lang="de-DE">
                <a:latin typeface="Calibri" pitchFamily="34" charset="0"/>
              </a:rPr>
              <a:t>A capacitor in parallel</a:t>
            </a:r>
          </a:p>
          <a:p>
            <a:pPr marL="457200" indent="-457200">
              <a:buFont typeface="Times New Roman" pitchFamily="18" charset="0"/>
              <a:buAutoNum type="alphaUcPeriod"/>
            </a:pPr>
            <a:r>
              <a:rPr lang="de-DE">
                <a:latin typeface="Calibri" pitchFamily="34" charset="0"/>
              </a:rPr>
              <a:t>A capacitor in series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G5C13 (C) Page 4-15</a:t>
            </a:r>
            <a:endParaRPr lang="en-US" sz="1600" b="1">
              <a:solidFill>
                <a:schemeClr val="bg1"/>
              </a:solidFill>
            </a:endParaRPr>
          </a:p>
        </p:txBody>
      </p:sp>
      <p:sp>
        <p:nvSpPr>
          <p:cNvPr id="109572"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FAE8D219-49CC-497A-903A-B87CF723BDB4}" type="slidenum">
              <a:rPr lang="en-US" b="1">
                <a:solidFill>
                  <a:schemeClr val="bg1"/>
                </a:solidFill>
              </a:rPr>
              <a:pPr algn="r"/>
              <a:t>94</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3"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Which of the following components should be added to an inductor to increase the inductance?</a:t>
            </a:r>
          </a:p>
        </p:txBody>
      </p:sp>
      <p:sp>
        <p:nvSpPr>
          <p:cNvPr id="110594"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A capacitor in series</a:t>
            </a:r>
          </a:p>
          <a:p>
            <a:pPr marL="457200" indent="-457200">
              <a:buFont typeface="Times New Roman" pitchFamily="18" charset="0"/>
              <a:buAutoNum type="alphaUcPeriod"/>
            </a:pPr>
            <a:r>
              <a:rPr lang="en-US">
                <a:latin typeface="Calibri" pitchFamily="34" charset="0"/>
              </a:rPr>
              <a:t>A resistor in parallel</a:t>
            </a:r>
          </a:p>
          <a:p>
            <a:pPr marL="457200" indent="-457200">
              <a:buFont typeface="Times New Roman" pitchFamily="18" charset="0"/>
              <a:buAutoNum type="alphaUcPeriod"/>
            </a:pPr>
            <a:r>
              <a:rPr lang="en-US">
                <a:latin typeface="Calibri" pitchFamily="34" charset="0"/>
              </a:rPr>
              <a:t>An inductor in parallel</a:t>
            </a:r>
          </a:p>
          <a:p>
            <a:pPr marL="457200" indent="-457200">
              <a:buFont typeface="Times New Roman" pitchFamily="18" charset="0"/>
              <a:buAutoNum type="alphaUcPeriod"/>
            </a:pPr>
            <a:r>
              <a:rPr lang="en-US">
                <a:latin typeface="Calibri" pitchFamily="34" charset="0"/>
              </a:rPr>
              <a:t>An inductor in series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G5C14 (D) Page 4-15</a:t>
            </a:r>
            <a:endParaRPr lang="en-US" sz="1600" b="1">
              <a:solidFill>
                <a:schemeClr val="bg1"/>
              </a:solidFill>
            </a:endParaRPr>
          </a:p>
        </p:txBody>
      </p:sp>
      <p:sp>
        <p:nvSpPr>
          <p:cNvPr id="110596"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9FAD7626-6A83-4E09-8AEB-428FE1D1D86D}" type="slidenum">
              <a:rPr lang="en-US" b="1">
                <a:solidFill>
                  <a:schemeClr val="bg1"/>
                </a:solidFill>
              </a:rPr>
              <a:pPr algn="r"/>
              <a:t>95</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7" name="Title 1"/>
          <p:cNvSpPr>
            <a:spLocks noGrp="1"/>
          </p:cNvSpPr>
          <p:nvPr>
            <p:ph type="title"/>
          </p:nvPr>
        </p:nvSpPr>
        <p:spPr bwMode="auto">
          <a:xfrm>
            <a:off x="609600" y="1524000"/>
            <a:ext cx="10972800" cy="836613"/>
          </a:xfrm>
          <a:noFill/>
          <a:ln>
            <a:miter lim="800000"/>
            <a:headEnd/>
            <a:tailEnd/>
          </a:ln>
        </p:spPr>
        <p:txBody>
          <a:bodyPr vert="horz" wrap="square" lIns="91440" tIns="45720" rIns="91440" bIns="45720" numCol="1" anchor="t" anchorCtr="0" compatLnSpc="1">
            <a:prstTxWarp prst="textNoShape">
              <a:avLst/>
            </a:prstTxWarp>
          </a:bodyPr>
          <a:lstStyle/>
          <a:p>
            <a:pPr algn="l"/>
            <a:r>
              <a:rPr lang="en-US">
                <a:solidFill>
                  <a:srgbClr val="CC3300"/>
                </a:solidFill>
                <a:latin typeface="Calibri" pitchFamily="34" charset="0"/>
              </a:rPr>
              <a:t>What is the total resistance of a 10 ohm, a 20 ohm, and a 50 ohm resistor connected in parallel?</a:t>
            </a:r>
          </a:p>
        </p:txBody>
      </p:sp>
      <p:sp>
        <p:nvSpPr>
          <p:cNvPr id="111618" name="Text Placeholder 2"/>
          <p:cNvSpPr>
            <a:spLocks noGrp="1"/>
          </p:cNvSpPr>
          <p:nvPr>
            <p:ph type="body" idx="1"/>
          </p:nvPr>
        </p:nvSpPr>
        <p:spPr bwMode="auto">
          <a:xfrm>
            <a:off x="609600" y="3200400"/>
            <a:ext cx="10972800" cy="2925763"/>
          </a:xfrm>
          <a:noFill/>
          <a:ln>
            <a:miter lim="800000"/>
            <a:headEnd/>
            <a:tailEnd/>
          </a:ln>
        </p:spPr>
        <p:txBody>
          <a:bodyPr vert="horz" wrap="square" lIns="91440" tIns="45720" rIns="91440" bIns="45720" numCol="1" anchor="t" anchorCtr="0" compatLnSpc="1">
            <a:prstTxWarp prst="textNoShape">
              <a:avLst/>
            </a:prstTxWarp>
          </a:bodyPr>
          <a:lstStyle/>
          <a:p>
            <a:pPr marL="457200" indent="-457200">
              <a:buFont typeface="Times New Roman" pitchFamily="18" charset="0"/>
              <a:buAutoNum type="alphaUcPeriod"/>
            </a:pPr>
            <a:r>
              <a:rPr lang="en-US">
                <a:latin typeface="Calibri" pitchFamily="34" charset="0"/>
              </a:rPr>
              <a:t>5.9 ohms</a:t>
            </a:r>
          </a:p>
          <a:p>
            <a:pPr marL="457200" indent="-457200">
              <a:buFont typeface="Times New Roman" pitchFamily="18" charset="0"/>
              <a:buAutoNum type="alphaUcPeriod"/>
            </a:pPr>
            <a:r>
              <a:rPr lang="en-US">
                <a:latin typeface="Calibri" pitchFamily="34" charset="0"/>
              </a:rPr>
              <a:t>0.17 ohms</a:t>
            </a:r>
          </a:p>
          <a:p>
            <a:pPr marL="457200" indent="-457200">
              <a:buFont typeface="Times New Roman" pitchFamily="18" charset="0"/>
              <a:buAutoNum type="alphaUcPeriod"/>
            </a:pPr>
            <a:r>
              <a:rPr lang="en-US">
                <a:latin typeface="Calibri" pitchFamily="34" charset="0"/>
              </a:rPr>
              <a:t>10000 ohms</a:t>
            </a:r>
          </a:p>
          <a:p>
            <a:pPr marL="457200" indent="-457200">
              <a:buFont typeface="Times New Roman" pitchFamily="18" charset="0"/>
              <a:buAutoNum type="alphaUcPeriod"/>
            </a:pPr>
            <a:r>
              <a:rPr lang="en-US">
                <a:latin typeface="Calibri" pitchFamily="34" charset="0"/>
              </a:rPr>
              <a:t>80 ohms</a:t>
            </a:r>
            <a:endParaRPr lang="pt-BR">
              <a:latin typeface="Calibri" pitchFamily="34" charset="0"/>
            </a:endParaRPr>
          </a:p>
        </p:txBody>
      </p:sp>
      <p:sp>
        <p:nvSpPr>
          <p:cNvPr id="5" name="TextBox 4"/>
          <p:cNvSpPr txBox="1">
            <a:spLocks noChangeArrowheads="1"/>
          </p:cNvSpPr>
          <p:nvPr/>
        </p:nvSpPr>
        <p:spPr bwMode="auto">
          <a:xfrm>
            <a:off x="0" y="6477000"/>
            <a:ext cx="8001000" cy="338138"/>
          </a:xfrm>
          <a:prstGeom prst="rect">
            <a:avLst/>
          </a:prstGeom>
          <a:noFill/>
          <a:ln w="9525">
            <a:noFill/>
            <a:miter lim="800000"/>
            <a:headEnd/>
            <a:tailEnd/>
          </a:ln>
        </p:spPr>
        <p:txBody>
          <a:bodyPr>
            <a:spAutoFit/>
          </a:bodyPr>
          <a:lstStyle/>
          <a:p>
            <a:r>
              <a:rPr lang="pt-BR" sz="1600" b="1">
                <a:solidFill>
                  <a:schemeClr val="bg1"/>
                </a:solidFill>
              </a:rPr>
              <a:t>G5C15 (A) Page 4-18</a:t>
            </a:r>
            <a:endParaRPr lang="en-US" sz="1600" b="1">
              <a:solidFill>
                <a:schemeClr val="bg1"/>
              </a:solidFill>
            </a:endParaRPr>
          </a:p>
        </p:txBody>
      </p:sp>
      <p:sp>
        <p:nvSpPr>
          <p:cNvPr id="111620" name="TextBox 5"/>
          <p:cNvSpPr txBox="1">
            <a:spLocks noChangeArrowheads="1"/>
          </p:cNvSpPr>
          <p:nvPr/>
        </p:nvSpPr>
        <p:spPr bwMode="auto">
          <a:xfrm>
            <a:off x="11430000" y="6477000"/>
            <a:ext cx="762000" cy="369888"/>
          </a:xfrm>
          <a:prstGeom prst="rect">
            <a:avLst/>
          </a:prstGeom>
          <a:noFill/>
          <a:ln w="9525">
            <a:noFill/>
            <a:miter lim="800000"/>
            <a:headEnd/>
            <a:tailEnd/>
          </a:ln>
        </p:spPr>
        <p:txBody>
          <a:bodyPr>
            <a:spAutoFit/>
          </a:bodyPr>
          <a:lstStyle/>
          <a:p>
            <a:pPr algn="r"/>
            <a:fld id="{2D344278-0406-4E3F-AC60-B6A995A9B1B1}" type="slidenum">
              <a:rPr lang="en-US" b="1">
                <a:solidFill>
                  <a:schemeClr val="bg1"/>
                </a:solidFill>
              </a:rPr>
              <a:pPr algn="r"/>
              <a:t>96</a:t>
            </a:fld>
            <a:endParaRPr lang="en-US" b="1">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1" name="Title 2"/>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Reactance</a:t>
            </a:r>
          </a:p>
        </p:txBody>
      </p:sp>
      <p:sp>
        <p:nvSpPr>
          <p:cNvPr id="4" name="Content Placeholder 3"/>
          <p:cNvSpPr>
            <a:spLocks noGrp="1"/>
          </p:cNvSpPr>
          <p:nvPr>
            <p:ph idx="1"/>
          </p:nvPr>
        </p:nvSpPr>
        <p:spPr bwMode="auto">
          <a:xfrm>
            <a:off x="609600" y="2057400"/>
            <a:ext cx="10972800" cy="4343400"/>
          </a:xfrm>
          <a:noFill/>
          <a:ln>
            <a:miter lim="800000"/>
            <a:headEnd/>
            <a:tailEnd/>
          </a:ln>
        </p:spPr>
        <p:txBody>
          <a:bodyPr vert="horz" wrap="square" lIns="91440" tIns="45720" rIns="91440" bIns="45720" numCol="1" anchor="t" anchorCtr="0" compatLnSpc="1">
            <a:prstTxWarp prst="textNoShape">
              <a:avLst/>
            </a:prstTxWarp>
          </a:bodyPr>
          <a:lstStyle/>
          <a:p>
            <a:r>
              <a:rPr lang="en-US" sz="3000" dirty="0"/>
              <a:t>Reactance: Resistance to the flow of ac current caused by capacitance or inductance. Denoted by </a:t>
            </a:r>
            <a:r>
              <a:rPr lang="en-US" sz="3000" i="1" dirty="0">
                <a:solidFill>
                  <a:srgbClr val="C00000"/>
                </a:solidFill>
              </a:rPr>
              <a:t>X</a:t>
            </a:r>
            <a:r>
              <a:rPr lang="en-US" sz="3000" dirty="0"/>
              <a:t>. Measured in ohms (</a:t>
            </a:r>
            <a:r>
              <a:rPr lang="en-US" sz="3000" i="1" dirty="0">
                <a:solidFill>
                  <a:srgbClr val="C00000"/>
                </a:solidFill>
              </a:rPr>
              <a:t>Ω</a:t>
            </a:r>
            <a:r>
              <a:rPr lang="en-US" sz="3000" dirty="0"/>
              <a:t>), like resistance.</a:t>
            </a:r>
          </a:p>
          <a:p>
            <a:r>
              <a:rPr lang="en-US" sz="3000" dirty="0"/>
              <a:t>Capacitive reactance: Opposition to ac current flow from the stored energy in a capacitor. Denoted by </a:t>
            </a:r>
            <a:r>
              <a:rPr lang="en-US" sz="3000" i="1" dirty="0">
                <a:solidFill>
                  <a:srgbClr val="C00000"/>
                </a:solidFill>
              </a:rPr>
              <a:t>X</a:t>
            </a:r>
            <a:r>
              <a:rPr lang="en-US" sz="3000" i="1" baseline="-25000" dirty="0">
                <a:solidFill>
                  <a:srgbClr val="C00000"/>
                </a:solidFill>
              </a:rPr>
              <a:t>C</a:t>
            </a:r>
            <a:r>
              <a:rPr lang="en-US" sz="3000" dirty="0"/>
              <a:t>.</a:t>
            </a:r>
          </a:p>
          <a:p>
            <a:r>
              <a:rPr lang="en-US" sz="3000" dirty="0"/>
              <a:t>Capacitors behave differently with ac and dc current.  With dc, when voltage is initially applied, capacitor looks like a short circuit. After charging, it looks like an open circuit.  This is how it blocks dc signals. AC behavior depends upon voltage frequency.</a:t>
            </a:r>
          </a:p>
          <a:p>
            <a:endParaRPr lang="en-US" sz="3000" dirty="0"/>
          </a:p>
          <a:p>
            <a:endParaRPr lang="en-US" sz="3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xEl>
                                              <p:pRg st="1" end="1"/>
                                            </p:txEl>
                                          </p:spTgt>
                                        </p:tgtEl>
                                        <p:attrNameLst>
                                          <p:attrName>style.visibility</p:attrName>
                                        </p:attrNameLst>
                                      </p:cBhvr>
                                      <p:to>
                                        <p:strVal val="visible"/>
                                      </p:to>
                                    </p:set>
                                    <p:anim calcmode="lin" valueType="num">
                                      <p:cBhvr additive="base">
                                        <p:cTn id="13"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 calcmode="lin" valueType="num">
                                      <p:cBhvr additive="base">
                                        <p:cTn id="19"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uiExpand="1" build="p"/>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5" name="Title 1"/>
          <p:cNvSpPr>
            <a:spLocks noGrp="1"/>
          </p:cNvSpPr>
          <p:nvPr>
            <p:ph type="title"/>
          </p:nvPr>
        </p:nvSpPr>
        <p:spPr bwMode="auto">
          <a:noFill/>
          <a:ln>
            <a:miter lim="800000"/>
            <a:headEnd/>
            <a:tailEnd/>
          </a:ln>
        </p:spPr>
        <p:txBody>
          <a:bodyPr vert="horz" wrap="square" lIns="91440" tIns="45720" rIns="91440" bIns="45720" numCol="1" anchor="t" anchorCtr="0" compatLnSpc="1">
            <a:prstTxWarp prst="textNoShape">
              <a:avLst/>
            </a:prstTxWarp>
          </a:bodyPr>
          <a:lstStyle/>
          <a:p>
            <a:r>
              <a:rPr lang="en-US"/>
              <a:t>Capacitive Reactance</a:t>
            </a:r>
          </a:p>
        </p:txBody>
      </p:sp>
      <p:pic>
        <p:nvPicPr>
          <p:cNvPr id="113666" name="Picture 2" descr="Fig4-11.jpg"/>
          <p:cNvPicPr>
            <a:picLocks noChangeAspect="1"/>
          </p:cNvPicPr>
          <p:nvPr/>
        </p:nvPicPr>
        <p:blipFill>
          <a:blip r:embed="rId2"/>
          <a:srcRect/>
          <a:stretch>
            <a:fillRect/>
          </a:stretch>
        </p:blipFill>
        <p:spPr bwMode="auto">
          <a:xfrm>
            <a:off x="3200400" y="2493963"/>
            <a:ext cx="8867775" cy="3657600"/>
          </a:xfrm>
          <a:prstGeom prst="rect">
            <a:avLst/>
          </a:prstGeom>
          <a:noFill/>
          <a:ln w="9525">
            <a:solidFill>
              <a:srgbClr val="000000"/>
            </a:solidFill>
            <a:miter lim="800000"/>
            <a:headEnd/>
            <a:tailEnd/>
          </a:ln>
        </p:spPr>
      </p:pic>
      <p:sp>
        <p:nvSpPr>
          <p:cNvPr id="4" name="TextBox 3"/>
          <p:cNvSpPr txBox="1">
            <a:spLocks noRot="1" noChangeAspect="1" noMove="1" noResize="1" noEditPoints="1" noAdjustHandles="1" noChangeArrowheads="1" noChangeShapeType="1" noTextEdit="1"/>
          </p:cNvSpPr>
          <p:nvPr/>
        </p:nvSpPr>
        <p:spPr>
          <a:xfrm>
            <a:off x="494165" y="1943100"/>
            <a:ext cx="1661545" cy="758606"/>
          </a:xfrm>
          <a:prstGeom prst="rect">
            <a:avLst/>
          </a:prstGeom>
          <a:blipFill>
            <a:blip r:embed="rId3"/>
            <a:stretch>
              <a:fillRect/>
            </a:stretch>
          </a:blipFill>
        </p:spPr>
        <p:txBody>
          <a:bodyPr/>
          <a:lstStyle/>
          <a:p>
            <a:pPr fontAlgn="auto">
              <a:spcBef>
                <a:spcPts val="0"/>
              </a:spcBef>
              <a:spcAft>
                <a:spcPts val="0"/>
              </a:spcAft>
              <a:defRPr/>
            </a:pPr>
            <a:r>
              <a:rPr lang="en-US">
                <a:noFill/>
                <a:latin typeface="+mn-lt"/>
                <a:cs typeface="+mn-cs"/>
              </a:rPr>
              <a:t> </a:t>
            </a:r>
          </a:p>
        </p:txBody>
      </p:sp>
      <p:sp>
        <p:nvSpPr>
          <p:cNvPr id="5" name="TextBox 4"/>
          <p:cNvSpPr txBox="1">
            <a:spLocks noChangeArrowheads="1"/>
          </p:cNvSpPr>
          <p:nvPr/>
        </p:nvSpPr>
        <p:spPr bwMode="auto">
          <a:xfrm>
            <a:off x="220663" y="4516438"/>
            <a:ext cx="2209800" cy="1939925"/>
          </a:xfrm>
          <a:prstGeom prst="rect">
            <a:avLst/>
          </a:prstGeom>
          <a:noFill/>
          <a:ln w="9525">
            <a:noFill/>
            <a:miter lim="800000"/>
            <a:headEnd/>
            <a:tailEnd/>
          </a:ln>
        </p:spPr>
        <p:txBody>
          <a:bodyPr>
            <a:spAutoFit/>
          </a:bodyPr>
          <a:lstStyle/>
          <a:p>
            <a:r>
              <a:rPr lang="en-US" sz="2000">
                <a:solidFill>
                  <a:srgbClr val="C00000"/>
                </a:solidFill>
              </a:rPr>
              <a:t>As the frequency of the applied signal increases, X</a:t>
            </a:r>
            <a:r>
              <a:rPr lang="en-US" sz="2000" baseline="-25000">
                <a:solidFill>
                  <a:srgbClr val="C00000"/>
                </a:solidFill>
              </a:rPr>
              <a:t>C</a:t>
            </a:r>
            <a:r>
              <a:rPr lang="en-US" sz="2000">
                <a:solidFill>
                  <a:srgbClr val="C00000"/>
                </a:solidFill>
              </a:rPr>
              <a:t> decreases, and vice versa</a:t>
            </a:r>
          </a:p>
          <a:p>
            <a:endParaRPr lang="en-US" sz="2000">
              <a:solidFill>
                <a:srgbClr val="C00000"/>
              </a:solidFill>
            </a:endParaRPr>
          </a:p>
        </p:txBody>
      </p:sp>
      <p:sp>
        <p:nvSpPr>
          <p:cNvPr id="6" name="TextBox 5"/>
          <p:cNvSpPr txBox="1">
            <a:spLocks noRot="1" noChangeAspect="1" noMove="1" noResize="1" noEditPoints="1" noAdjustHandles="1" noChangeArrowheads="1" noChangeShapeType="1" noTextEdit="1"/>
          </p:cNvSpPr>
          <p:nvPr/>
        </p:nvSpPr>
        <p:spPr>
          <a:xfrm>
            <a:off x="247746" y="2782669"/>
            <a:ext cx="2724053" cy="646331"/>
          </a:xfrm>
          <a:prstGeom prst="rect">
            <a:avLst/>
          </a:prstGeom>
          <a:blipFill>
            <a:blip r:embed="rId4"/>
            <a:stretch>
              <a:fillRect l="-2018" t="-5607" b="-12150"/>
            </a:stretch>
          </a:blipFill>
        </p:spPr>
        <p:txBody>
          <a:bodyPr/>
          <a:lstStyle/>
          <a:p>
            <a:pPr fontAlgn="auto">
              <a:spcBef>
                <a:spcPts val="0"/>
              </a:spcBef>
              <a:spcAft>
                <a:spcPts val="0"/>
              </a:spcAft>
              <a:defRPr/>
            </a:pPr>
            <a:r>
              <a:rPr lang="en-US">
                <a:noFill/>
                <a:latin typeface="+mn-lt"/>
                <a:cs typeface="+mn-cs"/>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89" name="Title 1"/>
          <p:cNvSpPr>
            <a:spLocks noGrp="1"/>
          </p:cNvSpPr>
          <p:nvPr>
            <p:ph type="title"/>
          </p:nvPr>
        </p:nvSpPr>
        <p:spPr bwMode="auto">
          <a:xfrm>
            <a:off x="587375" y="1295400"/>
            <a:ext cx="10972800" cy="874713"/>
          </a:xfrm>
          <a:noFill/>
          <a:ln>
            <a:miter lim="800000"/>
            <a:headEnd/>
            <a:tailEnd/>
          </a:ln>
        </p:spPr>
        <p:txBody>
          <a:bodyPr vert="horz" wrap="square" lIns="91440" tIns="45720" rIns="91440" bIns="45720" numCol="1" anchor="t" anchorCtr="0" compatLnSpc="1">
            <a:prstTxWarp prst="textNoShape">
              <a:avLst/>
            </a:prstTxWarp>
          </a:bodyPr>
          <a:lstStyle/>
          <a:p>
            <a:r>
              <a:rPr lang="en-US"/>
              <a:t>Reactance (cont.)</a:t>
            </a:r>
          </a:p>
        </p:txBody>
      </p:sp>
      <p:sp>
        <p:nvSpPr>
          <p:cNvPr id="3" name="Content Placeholder 2"/>
          <p:cNvSpPr>
            <a:spLocks noGrp="1"/>
          </p:cNvSpPr>
          <p:nvPr>
            <p:ph idx="1"/>
          </p:nvPr>
        </p:nvSpPr>
        <p:spPr bwMode="auto">
          <a:xfrm>
            <a:off x="609600" y="2362200"/>
            <a:ext cx="10972800" cy="1828800"/>
          </a:xfrm>
          <a:noFill/>
          <a:ln>
            <a:miter lim="800000"/>
            <a:headEnd/>
            <a:tailEnd/>
          </a:ln>
        </p:spPr>
        <p:txBody>
          <a:bodyPr vert="horz" wrap="square" lIns="91440" tIns="45720" rIns="91440" bIns="45720" numCol="1" anchor="t" anchorCtr="0" compatLnSpc="1">
            <a:prstTxWarp prst="textNoShape">
              <a:avLst/>
            </a:prstTxWarp>
          </a:bodyPr>
          <a:lstStyle/>
          <a:p>
            <a:r>
              <a:rPr lang="en-US"/>
              <a:t>Inductive reactance is the opposition to ac current flow from the stored energy in a inductor and is denoted by </a:t>
            </a:r>
            <a:r>
              <a:rPr lang="en-US" i="1">
                <a:solidFill>
                  <a:srgbClr val="C00000"/>
                </a:solidFill>
              </a:rPr>
              <a:t>X</a:t>
            </a:r>
            <a:r>
              <a:rPr lang="en-US" i="1" baseline="-25000">
                <a:solidFill>
                  <a:srgbClr val="C00000"/>
                </a:solidFill>
              </a:rPr>
              <a:t>L</a:t>
            </a:r>
            <a:r>
              <a:rPr lang="en-US"/>
              <a:t> </a:t>
            </a:r>
          </a:p>
          <a:p>
            <a:r>
              <a:rPr lang="en-US"/>
              <a:t>Behavior with frequency is described by</a:t>
            </a:r>
            <a:r>
              <a:rPr lang="en-US">
                <a:solidFill>
                  <a:srgbClr val="CC0000"/>
                </a:solidFill>
              </a:rPr>
              <a:t>:</a:t>
            </a:r>
            <a:r>
              <a:rPr lang="en-US"/>
              <a:t> </a:t>
            </a:r>
          </a:p>
        </p:txBody>
      </p:sp>
      <p:sp>
        <p:nvSpPr>
          <p:cNvPr id="4" name="TextBox 3"/>
          <p:cNvSpPr txBox="1">
            <a:spLocks noRot="1" noChangeAspect="1" noMove="1" noResize="1" noEditPoints="1" noAdjustHandles="1" noChangeArrowheads="1" noChangeShapeType="1" noTextEdit="1"/>
          </p:cNvSpPr>
          <p:nvPr/>
        </p:nvSpPr>
        <p:spPr>
          <a:xfrm>
            <a:off x="2971800" y="4258607"/>
            <a:ext cx="1483548" cy="369332"/>
          </a:xfrm>
          <a:prstGeom prst="rect">
            <a:avLst/>
          </a:prstGeom>
          <a:blipFill>
            <a:blip r:embed="rId2"/>
            <a:stretch>
              <a:fillRect l="-4527" r="-6173" b="-36667"/>
            </a:stretch>
          </a:blipFill>
        </p:spPr>
        <p:txBody>
          <a:bodyPr/>
          <a:lstStyle/>
          <a:p>
            <a:pPr fontAlgn="auto">
              <a:spcBef>
                <a:spcPts val="0"/>
              </a:spcBef>
              <a:spcAft>
                <a:spcPts val="0"/>
              </a:spcAft>
              <a:defRPr/>
            </a:pPr>
            <a:r>
              <a:rPr lang="en-US">
                <a:noFill/>
                <a:latin typeface="+mn-lt"/>
                <a:cs typeface="+mn-cs"/>
              </a:rPr>
              <a:t> </a:t>
            </a:r>
          </a:p>
        </p:txBody>
      </p:sp>
      <p:sp>
        <p:nvSpPr>
          <p:cNvPr id="6" name="TextBox 5"/>
          <p:cNvSpPr txBox="1">
            <a:spLocks noRot="1" noChangeAspect="1" noMove="1" noResize="1" noEditPoints="1" noAdjustHandles="1" noChangeArrowheads="1" noChangeShapeType="1" noTextEdit="1"/>
          </p:cNvSpPr>
          <p:nvPr/>
        </p:nvSpPr>
        <p:spPr>
          <a:xfrm>
            <a:off x="2951018" y="4854715"/>
            <a:ext cx="3657600" cy="707886"/>
          </a:xfrm>
          <a:prstGeom prst="rect">
            <a:avLst/>
          </a:prstGeom>
          <a:blipFill>
            <a:blip r:embed="rId3"/>
            <a:stretch>
              <a:fillRect l="-1667" t="-4274" b="-13675"/>
            </a:stretch>
          </a:blipFill>
        </p:spPr>
        <p:txBody>
          <a:bodyPr/>
          <a:lstStyle/>
          <a:p>
            <a:pPr fontAlgn="auto">
              <a:spcBef>
                <a:spcPts val="0"/>
              </a:spcBef>
              <a:spcAft>
                <a:spcPts val="0"/>
              </a:spcAft>
              <a:defRPr/>
            </a:pPr>
            <a:r>
              <a:rPr lang="en-US">
                <a:noFill/>
                <a:latin typeface="+mn-lt"/>
                <a:cs typeface="+mn-cs"/>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randombar(horizontal)">
                                      <p:cBhvr>
                                        <p:cTn id="19" dur="500"/>
                                        <p:tgtEl>
                                          <p:spTgt spid="6"/>
                                        </p:tgtEl>
                                      </p:cBhvr>
                                    </p:animEffect>
                                  </p:childTnLst>
                                </p:cTn>
                              </p:par>
                              <p:par>
                                <p:cTn id="20" presetID="14" presetClass="entr" presetSubtype="10"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randombar(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Module Theme">
  <a:themeElements>
    <a:clrScheme name="HORIZ NO SCREENED DIAMON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HORIZ NO SCREENED DIAMOND">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HORIZ NO SCREENED DIAMOND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HORIZ NO SCREENED DIAMOND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HORIZ NO SCREENED DIAMOND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HORIZ NO SCREENED DIAMOND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HORIZ NO SCREENED DIAMOND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HORIZ NO SCREENED DIAMOND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HORIZ NO SCREENED DIAMOND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General Template" id="{54BFB2E9-83D3-4304-9120-53E344FA7FC7}" vid="{1EB683C4-BF66-42C8-9149-02B6CD13266B}"/>
    </a:ext>
  </a:extLst>
</a:theme>
</file>

<file path=docProps/app.xml><?xml version="1.0" encoding="utf-8"?>
<Properties xmlns="http://schemas.openxmlformats.org/officeDocument/2006/extended-properties" xmlns:vt="http://schemas.openxmlformats.org/officeDocument/2006/docPropsVTypes">
  <Template>General Template</Template>
  <TotalTime>24977</TotalTime>
  <Words>5505</Words>
  <Application>Microsoft Office PowerPoint</Application>
  <PresentationFormat>Widescreen</PresentationFormat>
  <Paragraphs>807</Paragraphs>
  <Slides>128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128</vt:i4>
      </vt:variant>
    </vt:vector>
  </HeadingPairs>
  <TitlesOfParts>
    <vt:vector size="133" baseType="lpstr">
      <vt:lpstr>Arial</vt:lpstr>
      <vt:lpstr>Calibri</vt:lpstr>
      <vt:lpstr>Cambria Math</vt:lpstr>
      <vt:lpstr>Times New Roman</vt:lpstr>
      <vt:lpstr>Module Theme</vt:lpstr>
      <vt:lpstr>PowerPoint Presentation</vt:lpstr>
      <vt:lpstr>General Class License Manual and other resources</vt:lpstr>
      <vt:lpstr>Module 4a  ARRL General Class Chapter 4 – Components &amp; Circuits (4.1, 4.2, 4.3, 4.4)  Power &amp; Decibels, AC Power, Basic Components, Reactance, Impedance &amp; Resonance </vt:lpstr>
      <vt:lpstr>Power and Decibels</vt:lpstr>
      <vt:lpstr>Power and Decibels (cont.)</vt:lpstr>
      <vt:lpstr>Power and Decibels (cont.)</vt:lpstr>
      <vt:lpstr>Power Calculation Examples</vt:lpstr>
      <vt:lpstr>Power Calculation Examples (cont.)</vt:lpstr>
      <vt:lpstr>Calculating a Power or Voltage Ratio from dB</vt:lpstr>
      <vt:lpstr>Useful Power vs. dB Value to Remember</vt:lpstr>
      <vt:lpstr>Converting dB to Percentage &amp; Vice Versa</vt:lpstr>
      <vt:lpstr>Current, Voltage, and Power Review</vt:lpstr>
      <vt:lpstr>Resistance and Ohm’s Law Review</vt:lpstr>
      <vt:lpstr>Frequency Review</vt:lpstr>
      <vt:lpstr>Wavelength Review</vt:lpstr>
      <vt:lpstr>PRACTICE QUESTIONS</vt:lpstr>
      <vt:lpstr>What dB change represents a factor of two increase or decrease in power?</vt:lpstr>
      <vt:lpstr>How many watts of electrical power are used if 400 VDC is supplied to an 800 ohm load?</vt:lpstr>
      <vt:lpstr>How many watts of electrical power are used by a 12 VDC light bulb that draws 0.2 amperes?</vt:lpstr>
      <vt:lpstr>How many watts are dissipated when a current of 7.0 milliamperes flows through a 1250 ohm resistance?</vt:lpstr>
      <vt:lpstr>What percentage of power loss would result from a transmission line loss of 1 dB?</vt:lpstr>
      <vt:lpstr>AC Power  /  RMS: Definition &amp; Measurement</vt:lpstr>
      <vt:lpstr>Figure 4.2  Relationships between RMA, average, peak, and peak-to-peak ac voltage and current</vt:lpstr>
      <vt:lpstr>Waveform Formulas (Note: Do not use these for non-sine waves!)</vt:lpstr>
      <vt:lpstr>Waveform Calculation Examples</vt:lpstr>
      <vt:lpstr>PEP: Definition and Measurement</vt:lpstr>
      <vt:lpstr>Clarification of Peak Envelope Power</vt:lpstr>
      <vt:lpstr>Clarification of Peak Envelope Power (cont.)</vt:lpstr>
      <vt:lpstr>PEP Calculations</vt:lpstr>
      <vt:lpstr>PEP Summary</vt:lpstr>
      <vt:lpstr>PRACTICE QUESTIONS</vt:lpstr>
      <vt:lpstr>What is the output PEP from a transmitter if an oscilloscope measures 200 volts peak-to-peak across a 50 ohm dummy load connected to the transmitter output?</vt:lpstr>
      <vt:lpstr>What value of an AC signal produces the same power dissipation in a resistor as a DC voltage of the same value?</vt:lpstr>
      <vt:lpstr>What is the peak-to-peak voltage of a sine wave with an RMS voltage of 120.0 volts?</vt:lpstr>
      <vt:lpstr>What is the RMS voltage of a sine wave with a value of 17 volts peak?</vt:lpstr>
      <vt:lpstr>What is the ratio of peak envelope power to average power for an unmodulated carrier?</vt:lpstr>
      <vt:lpstr>What would be the RMS voltage across a 50 ohm dummy load dissipating 1200 watts?</vt:lpstr>
      <vt:lpstr>What is the output PEP of an unmodulated carrier if an average reading wattmeter connected to the transmitter output indicates 1060 watts?</vt:lpstr>
      <vt:lpstr>What is the output PEP from a transmitter if an oscilloscope measures 500 volts peak-to-peak across a 50 ohm resistive load connected to the transmitter output?</vt:lpstr>
      <vt:lpstr>Basic Components</vt:lpstr>
      <vt:lpstr>Common Schematic Symbols: Resistors</vt:lpstr>
      <vt:lpstr>Common Schematic Symbols: Capacitors</vt:lpstr>
      <vt:lpstr>Common Schematic Symbols: Inductors</vt:lpstr>
      <vt:lpstr>Common Schematic Symbols: Tubes</vt:lpstr>
      <vt:lpstr>Common Schematic Symbols: Wiring</vt:lpstr>
      <vt:lpstr>Resistors and Resistance</vt:lpstr>
      <vt:lpstr>Converting Between Units</vt:lpstr>
      <vt:lpstr>Inductors and Inductance</vt:lpstr>
      <vt:lpstr>Inductor Design</vt:lpstr>
      <vt:lpstr>Inductor Design (cont.)</vt:lpstr>
      <vt:lpstr>Converting Between Units</vt:lpstr>
      <vt:lpstr>Inductor Coupling</vt:lpstr>
      <vt:lpstr>Inductor Design (cont.)</vt:lpstr>
      <vt:lpstr>PRACTICE QUESTIONS</vt:lpstr>
      <vt:lpstr>What is an advantage of using a ferrite core toroidal inductor?</vt:lpstr>
      <vt:lpstr>What determines the performance of a ferrite core at different frequencies?</vt:lpstr>
      <vt:lpstr>Capacitors and Capacitance</vt:lpstr>
      <vt:lpstr>Capacitors and Capacitance (cont.)</vt:lpstr>
      <vt:lpstr>Capacitors and Capacitance (cont.)</vt:lpstr>
      <vt:lpstr>Capacitors and Capacitance (cont.)</vt:lpstr>
      <vt:lpstr>Aluminum and Tantalum Electrolytic Capacitors</vt:lpstr>
      <vt:lpstr>PRACTICE QUESTIONS</vt:lpstr>
      <vt:lpstr>What is the value in nanofarads (nF) of a 22,000 picofarad (pF) capacitor?</vt:lpstr>
      <vt:lpstr>What is the value in microfarads of a 4700 nanofarad (nF) capacitor?</vt:lpstr>
      <vt:lpstr>Which of the following is an advantage of an electrolytic capacitor?</vt:lpstr>
      <vt:lpstr>Which of the following is an advantage of ceramic capacitors as compared to other types of capacitors?</vt:lpstr>
      <vt:lpstr>Transformers</vt:lpstr>
      <vt:lpstr>Transformers (cont.)</vt:lpstr>
      <vt:lpstr>Transformer “Math”</vt:lpstr>
      <vt:lpstr>Transformer “Math” Examples</vt:lpstr>
      <vt:lpstr>Transformer “Math” Examples (cont.)</vt:lpstr>
      <vt:lpstr>PRACTICE QUESTIONS</vt:lpstr>
      <vt:lpstr>What causes a voltage to appear across the secondary winding of a transformer when an AC voltage source is connected across its primary winding?</vt:lpstr>
      <vt:lpstr>What happens if a signal is applied to the secondary winding of a 4:1 voltage step-down transformer instead of the primary winding?</vt:lpstr>
      <vt:lpstr>What is the RMS voltage across a 500-turn secondary winding in a transformer if the 2250-turn primary is connected to 120 VAC?</vt:lpstr>
      <vt:lpstr>Why is the conductor of the primary winding of many voltage step-up transformers larger in diameter than the conductor of the secondary winding?</vt:lpstr>
      <vt:lpstr>Components in Series and Parallel Circuits</vt:lpstr>
      <vt:lpstr>Components in Series and Parallel Circuits</vt:lpstr>
      <vt:lpstr>Calculating Series &amp; Parallel Equivalent Values</vt:lpstr>
      <vt:lpstr>Effect on Total Value of Adding Components in Series and Parallel</vt:lpstr>
      <vt:lpstr>PowerPoint Presentation</vt:lpstr>
      <vt:lpstr>Examples:  Calculating Series &amp; Parallel Equivalent Values</vt:lpstr>
      <vt:lpstr>Calculating Series &amp; Parallel Equivalent Values (cont.)</vt:lpstr>
      <vt:lpstr>PRACTICE QUESTIONS</vt:lpstr>
      <vt:lpstr>How does the total current relate to the individual currents in each branch of a purely resistive parallel circuit?</vt:lpstr>
      <vt:lpstr>Which of the following components increases the total resistance of a resistor?</vt:lpstr>
      <vt:lpstr>What is the total resistance of three 100 ohm resistors in parallel?</vt:lpstr>
      <vt:lpstr>If three equal value resistors in series produce 450 ohms, what is the value of each resistor?</vt:lpstr>
      <vt:lpstr>What is the equivalent capacitance of two 5.0 nanofarad capacitors and one 750 picofarad capacitor connected in parallel?</vt:lpstr>
      <vt:lpstr>What is the capacitance of three 100 microfarad capacitors connected in series?</vt:lpstr>
      <vt:lpstr>What is the inductance of three 10 millihenry inductors connected in parallel?</vt:lpstr>
      <vt:lpstr>What is the inductance of a 20 millihenry inductor connected in series with a 50 millihenry inductor?</vt:lpstr>
      <vt:lpstr>What is the capacitance of a 20 microfarad capacitor connected in series with a 50 microfarad capacitor?</vt:lpstr>
      <vt:lpstr>Which of the following components should be added to a capacitor to increase the capacitance?</vt:lpstr>
      <vt:lpstr>Which of the following components should be added to an inductor to increase the inductance?</vt:lpstr>
      <vt:lpstr>What is the total resistance of a 10 ohm, a 20 ohm, and a 50 ohm resistor connected in parallel?</vt:lpstr>
      <vt:lpstr>Reactance</vt:lpstr>
      <vt:lpstr>Capacitive Reactance</vt:lpstr>
      <vt:lpstr>Reactance (cont.)</vt:lpstr>
      <vt:lpstr>Inductive Reactance</vt:lpstr>
      <vt:lpstr>Parasitic Inductance</vt:lpstr>
      <vt:lpstr>PRACTICE QUESTIONS</vt:lpstr>
      <vt:lpstr>What is reactance?</vt:lpstr>
      <vt:lpstr>Which of the following causes opposition to the flow of alternating current in an inductor?</vt:lpstr>
      <vt:lpstr>Which of the following causes opposition to the flow of alternating current in a capacitor?</vt:lpstr>
      <vt:lpstr>How does an inductor react to AC?</vt:lpstr>
      <vt:lpstr>How does a capacitor react to AC?</vt:lpstr>
      <vt:lpstr>What unit is used to measure reactance?</vt:lpstr>
      <vt:lpstr>Which of the following is a reason not to use wire-wound resistors in an RF circuit?</vt:lpstr>
      <vt:lpstr>Impedance</vt:lpstr>
      <vt:lpstr>Resonance</vt:lpstr>
      <vt:lpstr>Resonant Series Circuit</vt:lpstr>
      <vt:lpstr>Self-Resonance</vt:lpstr>
      <vt:lpstr>Impedance Transformation</vt:lpstr>
      <vt:lpstr>Impedance Transformation Examples</vt:lpstr>
      <vt:lpstr>Impedance Transformation Examples (cont.)</vt:lpstr>
      <vt:lpstr>Impedance Matching</vt:lpstr>
      <vt:lpstr>Impedance Matching (cont.)</vt:lpstr>
      <vt:lpstr>PRACTICE QUESTIONS</vt:lpstr>
      <vt:lpstr>What is impedance?</vt:lpstr>
      <vt:lpstr>What happens when the impedance of an electrical load is equal to the output impedance of a power source, assuming both impedances are resistive?</vt:lpstr>
      <vt:lpstr>What is one reason to use an impedance matching transformer?</vt:lpstr>
      <vt:lpstr>Which of the following devices can be used for impedance matching at radio frequencies?</vt:lpstr>
      <vt:lpstr>Which of the following describes one method of impedance matching between two AC circuits?</vt:lpstr>
      <vt:lpstr>What is the turns ratio of a transformer used to match an audio amplifier having 600 ohm output impedance to a speaker having 4 ohm impedance?</vt:lpstr>
      <vt:lpstr>What happens when an inductor is operated above its self-resonant frequency?</vt:lpstr>
      <vt:lpstr>END OF MODULE 4a</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Jerry Kilpatrick</dc:creator>
  <cp:lastModifiedBy>Jerry Kilpatrick</cp:lastModifiedBy>
  <cp:revision>73</cp:revision>
  <dcterms:created xsi:type="dcterms:W3CDTF">2021-12-06T00:11:03Z</dcterms:created>
  <dcterms:modified xsi:type="dcterms:W3CDTF">2022-05-13T22:06:49Z</dcterms:modified>
</cp:coreProperties>
</file>